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550" r:id="rId2"/>
    <p:sldId id="596" r:id="rId3"/>
    <p:sldId id="405" r:id="rId4"/>
    <p:sldId id="317" r:id="rId5"/>
    <p:sldId id="292" r:id="rId6"/>
    <p:sldId id="293" r:id="rId7"/>
    <p:sldId id="294" r:id="rId8"/>
    <p:sldId id="295" r:id="rId9"/>
    <p:sldId id="296" r:id="rId10"/>
    <p:sldId id="297" r:id="rId11"/>
    <p:sldId id="324" r:id="rId12"/>
    <p:sldId id="319" r:id="rId13"/>
    <p:sldId id="624" r:id="rId14"/>
    <p:sldId id="623" r:id="rId15"/>
    <p:sldId id="619" r:id="rId16"/>
    <p:sldId id="627" r:id="rId17"/>
    <p:sldId id="625" r:id="rId18"/>
    <p:sldId id="626" r:id="rId19"/>
    <p:sldId id="630" r:id="rId20"/>
    <p:sldId id="631" r:id="rId21"/>
    <p:sldId id="632" r:id="rId22"/>
    <p:sldId id="634" r:id="rId23"/>
    <p:sldId id="617" r:id="rId24"/>
    <p:sldId id="325" r:id="rId25"/>
    <p:sldId id="628" r:id="rId26"/>
    <p:sldId id="629" r:id="rId27"/>
    <p:sldId id="328" r:id="rId28"/>
    <p:sldId id="333" r:id="rId29"/>
    <p:sldId id="331" r:id="rId30"/>
    <p:sldId id="329" r:id="rId31"/>
    <p:sldId id="335" r:id="rId32"/>
    <p:sldId id="290" r:id="rId33"/>
    <p:sldId id="413" r:id="rId34"/>
    <p:sldId id="415" r:id="rId35"/>
    <p:sldId id="416" r:id="rId36"/>
    <p:sldId id="263"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00"/>
    <a:srgbClr val="00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652" autoAdjust="0"/>
  </p:normalViewPr>
  <p:slideViewPr>
    <p:cSldViewPr snapToGrid="0">
      <p:cViewPr varScale="1">
        <p:scale>
          <a:sx n="115" d="100"/>
          <a:sy n="115" d="100"/>
        </p:scale>
        <p:origin x="1476" y="10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Amortization period</c:v>
                </c:pt>
              </c:strCache>
            </c:strRef>
          </c:tx>
          <c:spPr>
            <a:solidFill>
              <a:schemeClr val="tx1"/>
            </a:solidFill>
            <a:ln>
              <a:noFill/>
            </a:ln>
            <a:effectLst/>
          </c:spPr>
          <c:invertIfNegative val="0"/>
          <c:dPt>
            <c:idx val="7"/>
            <c:invertIfNegative val="0"/>
            <c:bubble3D val="0"/>
            <c:spPr>
              <a:solidFill>
                <a:srgbClr val="1260A7"/>
              </a:solidFill>
              <a:ln w="19050">
                <a:noFill/>
                <a:prstDash val="sysDash"/>
              </a:ln>
              <a:effectLst/>
            </c:spPr>
            <c:extLst>
              <c:ext xmlns:c16="http://schemas.microsoft.com/office/drawing/2014/chart" uri="{C3380CC4-5D6E-409C-BE32-E72D297353CC}">
                <c16:uniqueId val="{00000001-A9C4-404A-AB21-569B09265E21}"/>
              </c:ext>
            </c:extLst>
          </c:dPt>
          <c:dPt>
            <c:idx val="8"/>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03-A9C4-404A-AB21-569B09265E21}"/>
              </c:ext>
            </c:extLst>
          </c:dPt>
          <c:dPt>
            <c:idx val="9"/>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05-A9C4-404A-AB21-569B09265E21}"/>
              </c:ext>
            </c:extLst>
          </c:dPt>
          <c:dPt>
            <c:idx val="10"/>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07-A9C4-404A-AB21-569B09265E21}"/>
              </c:ext>
            </c:extLst>
          </c:dPt>
          <c:dPt>
            <c:idx val="11"/>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09-A9C4-404A-AB21-569B09265E21}"/>
              </c:ext>
            </c:extLst>
          </c:dPt>
          <c:dPt>
            <c:idx val="12"/>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0B-A9C4-404A-AB21-569B09265E21}"/>
              </c:ext>
            </c:extLst>
          </c:dPt>
          <c:dPt>
            <c:idx val="13"/>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0D-A9C4-404A-AB21-569B09265E21}"/>
              </c:ext>
            </c:extLst>
          </c:dPt>
          <c:dPt>
            <c:idx val="14"/>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0F-A9C4-404A-AB21-569B09265E21}"/>
              </c:ext>
            </c:extLst>
          </c:dPt>
          <c:dPt>
            <c:idx val="15"/>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11-A9C4-404A-AB21-569B09265E21}"/>
              </c:ext>
            </c:extLst>
          </c:dPt>
          <c:dPt>
            <c:idx val="16"/>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13-A9C4-404A-AB21-569B09265E21}"/>
              </c:ext>
            </c:extLst>
          </c:dPt>
          <c:dPt>
            <c:idx val="17"/>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15-A9C4-404A-AB21-569B09265E21}"/>
              </c:ext>
            </c:extLst>
          </c:dPt>
          <c:dPt>
            <c:idx val="18"/>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17-A9C4-404A-AB21-569B09265E21}"/>
              </c:ext>
            </c:extLst>
          </c:dPt>
          <c:dPt>
            <c:idx val="19"/>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19-A9C4-404A-AB21-569B09265E21}"/>
              </c:ext>
            </c:extLst>
          </c:dPt>
          <c:dPt>
            <c:idx val="20"/>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1B-A9C4-404A-AB21-569B09265E21}"/>
              </c:ext>
            </c:extLst>
          </c:dPt>
          <c:dPt>
            <c:idx val="21"/>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1D-A9C4-404A-AB21-569B09265E21}"/>
              </c:ext>
            </c:extLst>
          </c:dPt>
          <c:dPt>
            <c:idx val="22"/>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1F-A9C4-404A-AB21-569B09265E21}"/>
              </c:ext>
            </c:extLst>
          </c:dPt>
          <c:dPt>
            <c:idx val="23"/>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21-A9C4-404A-AB21-569B09265E21}"/>
              </c:ext>
            </c:extLst>
          </c:dPt>
          <c:dPt>
            <c:idx val="24"/>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23-A9C4-404A-AB21-569B09265E21}"/>
              </c:ext>
            </c:extLst>
          </c:dPt>
          <c:dPt>
            <c:idx val="25"/>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25-A9C4-404A-AB21-569B09265E21}"/>
              </c:ext>
            </c:extLst>
          </c:dPt>
          <c:dPt>
            <c:idx val="26"/>
            <c:invertIfNegative val="0"/>
            <c:bubble3D val="0"/>
            <c:spPr>
              <a:solidFill>
                <a:schemeClr val="bg1"/>
              </a:solidFill>
              <a:ln w="19050">
                <a:solidFill>
                  <a:schemeClr val="tx1"/>
                </a:solidFill>
                <a:prstDash val="sysDash"/>
              </a:ln>
              <a:effectLst/>
            </c:spPr>
            <c:extLst>
              <c:ext xmlns:c16="http://schemas.microsoft.com/office/drawing/2014/chart" uri="{C3380CC4-5D6E-409C-BE32-E72D297353CC}">
                <c16:uniqueId val="{00000027-A9C4-404A-AB21-569B09265E21}"/>
              </c:ext>
            </c:extLst>
          </c:dPt>
          <c:dPt>
            <c:idx val="27"/>
            <c:invertIfNegative val="0"/>
            <c:bubble3D val="0"/>
            <c:spPr>
              <a:solidFill>
                <a:srgbClr val="FFFFFF"/>
              </a:solidFill>
              <a:ln w="19050">
                <a:solidFill>
                  <a:srgbClr val="1260A7"/>
                </a:solidFill>
                <a:prstDash val="sysDash"/>
              </a:ln>
              <a:effectLst/>
            </c:spPr>
            <c:extLst>
              <c:ext xmlns:c16="http://schemas.microsoft.com/office/drawing/2014/chart" uri="{C3380CC4-5D6E-409C-BE32-E72D297353CC}">
                <c16:uniqueId val="{00000000-19D2-4681-A03D-C4D557668330}"/>
              </c:ext>
            </c:extLst>
          </c:dPt>
          <c:dPt>
            <c:idx val="28"/>
            <c:invertIfNegative val="0"/>
            <c:bubble3D val="0"/>
            <c:spPr>
              <a:solidFill>
                <a:srgbClr val="FFFFFF"/>
              </a:solidFill>
              <a:ln w="19050">
                <a:solidFill>
                  <a:srgbClr val="1260A7"/>
                </a:solidFill>
                <a:prstDash val="sysDash"/>
              </a:ln>
              <a:effectLst/>
            </c:spPr>
            <c:extLst>
              <c:ext xmlns:c16="http://schemas.microsoft.com/office/drawing/2014/chart" uri="{C3380CC4-5D6E-409C-BE32-E72D297353CC}">
                <c16:uniqueId val="{00000001-19D2-4681-A03D-C4D55766833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Sheet1!$A$2:$A$31</c:f>
              <c:numCache>
                <c:formatCode>General</c:formatCode>
                <c:ptCount val="30"/>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numCache>
            </c:numRef>
          </c:cat>
          <c:val>
            <c:numRef>
              <c:f>Sheet1!$B$2:$B$31</c:f>
              <c:numCache>
                <c:formatCode>General</c:formatCode>
                <c:ptCount val="30"/>
                <c:pt idx="0">
                  <c:v>30</c:v>
                </c:pt>
                <c:pt idx="1">
                  <c:v>30</c:v>
                </c:pt>
                <c:pt idx="2">
                  <c:v>30</c:v>
                </c:pt>
                <c:pt idx="3">
                  <c:v>30</c:v>
                </c:pt>
                <c:pt idx="4">
                  <c:v>24</c:v>
                </c:pt>
                <c:pt idx="5">
                  <c:v>22</c:v>
                </c:pt>
                <c:pt idx="6">
                  <c:v>23</c:v>
                </c:pt>
                <c:pt idx="7">
                  <c:v>20</c:v>
                </c:pt>
                <c:pt idx="8">
                  <c:v>23</c:v>
                </c:pt>
                <c:pt idx="9">
                  <c:v>20</c:v>
                </c:pt>
                <c:pt idx="10">
                  <c:v>19</c:v>
                </c:pt>
                <c:pt idx="11">
                  <c:v>18</c:v>
                </c:pt>
                <c:pt idx="12">
                  <c:v>17</c:v>
                </c:pt>
                <c:pt idx="13">
                  <c:v>16</c:v>
                </c:pt>
                <c:pt idx="14">
                  <c:v>15</c:v>
                </c:pt>
                <c:pt idx="15">
                  <c:v>14</c:v>
                </c:pt>
                <c:pt idx="16">
                  <c:v>13</c:v>
                </c:pt>
                <c:pt idx="17">
                  <c:v>12</c:v>
                </c:pt>
                <c:pt idx="18">
                  <c:v>11</c:v>
                </c:pt>
                <c:pt idx="19">
                  <c:v>10</c:v>
                </c:pt>
                <c:pt idx="20">
                  <c:v>9</c:v>
                </c:pt>
                <c:pt idx="21">
                  <c:v>8</c:v>
                </c:pt>
                <c:pt idx="22">
                  <c:v>7</c:v>
                </c:pt>
                <c:pt idx="23">
                  <c:v>6</c:v>
                </c:pt>
                <c:pt idx="24">
                  <c:v>5</c:v>
                </c:pt>
                <c:pt idx="25">
                  <c:v>4</c:v>
                </c:pt>
                <c:pt idx="26">
                  <c:v>3</c:v>
                </c:pt>
                <c:pt idx="27">
                  <c:v>2</c:v>
                </c:pt>
                <c:pt idx="28">
                  <c:v>1</c:v>
                </c:pt>
                <c:pt idx="29">
                  <c:v>0</c:v>
                </c:pt>
              </c:numCache>
            </c:numRef>
          </c:val>
          <c:extLst>
            <c:ext xmlns:c16="http://schemas.microsoft.com/office/drawing/2014/chart" uri="{C3380CC4-5D6E-409C-BE32-E72D297353CC}">
              <c16:uniqueId val="{00000028-A9C4-404A-AB21-569B09265E21}"/>
            </c:ext>
          </c:extLst>
        </c:ser>
        <c:dLbls>
          <c:showLegendKey val="0"/>
          <c:showVal val="0"/>
          <c:showCatName val="0"/>
          <c:showSerName val="0"/>
          <c:showPercent val="0"/>
          <c:showBubbleSize val="0"/>
        </c:dLbls>
        <c:gapWidth val="55"/>
        <c:axId val="-447701488"/>
        <c:axId val="-143362368"/>
      </c:barChart>
      <c:catAx>
        <c:axId val="-44770148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b="1" dirty="0">
                    <a:solidFill>
                      <a:schemeClr val="tx2"/>
                    </a:solidFill>
                  </a:rPr>
                  <a:t>Fiscal year</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crossAx val="-143362368"/>
        <c:crosses val="autoZero"/>
        <c:auto val="1"/>
        <c:lblAlgn val="ctr"/>
        <c:lblOffset val="100"/>
        <c:noMultiLvlLbl val="0"/>
      </c:catAx>
      <c:valAx>
        <c:axId val="-14336236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b="1" dirty="0">
                    <a:solidFill>
                      <a:schemeClr val="tx2"/>
                    </a:solidFill>
                  </a:rPr>
                  <a:t>Amortization period in years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crossAx val="-447701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0561419760611"/>
          <c:y val="7.3459635410368901E-2"/>
          <c:w val="0.87841191066998325"/>
          <c:h val="0.66298894033437206"/>
        </c:manualLayout>
      </c:layout>
      <c:lineChart>
        <c:grouping val="standard"/>
        <c:varyColors val="0"/>
        <c:ser>
          <c:idx val="0"/>
          <c:order val="0"/>
          <c:tx>
            <c:strRef>
              <c:f>Sheet1!$A$2</c:f>
              <c:strCache>
                <c:ptCount val="1"/>
                <c:pt idx="0">
                  <c:v>Scheduled contribution rate</c:v>
                </c:pt>
              </c:strCache>
            </c:strRef>
          </c:tx>
          <c:spPr>
            <a:ln>
              <a:solidFill>
                <a:srgbClr val="007A77"/>
              </a:solidFill>
            </a:ln>
          </c:spPr>
          <c:marker>
            <c:symbol val="none"/>
          </c:marker>
          <c:dLbls>
            <c:delete val="1"/>
          </c:dLbls>
          <c:cat>
            <c:numRef>
              <c:f>Sheet1!$B$1:$AF$1</c:f>
              <c:numCache>
                <c:formatCode>General</c:formatCode>
                <c:ptCount val="31"/>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numCache>
            </c:numRef>
          </c:cat>
          <c:val>
            <c:numRef>
              <c:f>Sheet1!$B$2:$AF$2</c:f>
              <c:numCache>
                <c:formatCode>0.00%</c:formatCode>
                <c:ptCount val="31"/>
                <c:pt idx="0">
                  <c:v>0.1356</c:v>
                </c:pt>
                <c:pt idx="1">
                  <c:v>0.14560000000000001</c:v>
                </c:pt>
                <c:pt idx="2">
                  <c:v>0.15560000000000002</c:v>
                </c:pt>
                <c:pt idx="3">
                  <c:v>0.16560000000000002</c:v>
                </c:pt>
                <c:pt idx="4">
                  <c:v>0.17560000000000003</c:v>
                </c:pt>
                <c:pt idx="5">
                  <c:v>0.18560000000000004</c:v>
                </c:pt>
                <c:pt idx="6">
                  <c:v>0.18560000000000004</c:v>
                </c:pt>
                <c:pt idx="7">
                  <c:v>0.18560000000000004</c:v>
                </c:pt>
                <c:pt idx="8">
                  <c:v>0.18560000000000004</c:v>
                </c:pt>
                <c:pt idx="9">
                  <c:v>0.18560000000000004</c:v>
                </c:pt>
                <c:pt idx="10">
                  <c:v>0.18560000000000004</c:v>
                </c:pt>
                <c:pt idx="11">
                  <c:v>0.18560000000000004</c:v>
                </c:pt>
                <c:pt idx="12">
                  <c:v>0.18560000000000004</c:v>
                </c:pt>
                <c:pt idx="13">
                  <c:v>0.18560000000000004</c:v>
                </c:pt>
                <c:pt idx="14">
                  <c:v>0.18560000000000004</c:v>
                </c:pt>
                <c:pt idx="15">
                  <c:v>0.18560000000000004</c:v>
                </c:pt>
                <c:pt idx="16">
                  <c:v>0.18560000000000004</c:v>
                </c:pt>
                <c:pt idx="17">
                  <c:v>0.18560000000000004</c:v>
                </c:pt>
                <c:pt idx="18">
                  <c:v>0.18560000000000004</c:v>
                </c:pt>
                <c:pt idx="19">
                  <c:v>0.18560000000000004</c:v>
                </c:pt>
                <c:pt idx="20">
                  <c:v>0.18560000000000004</c:v>
                </c:pt>
                <c:pt idx="21">
                  <c:v>0.18560000000000004</c:v>
                </c:pt>
                <c:pt idx="22">
                  <c:v>0.18560000000000004</c:v>
                </c:pt>
                <c:pt idx="23">
                  <c:v>0.18560000000000004</c:v>
                </c:pt>
                <c:pt idx="24">
                  <c:v>0.18560000000000004</c:v>
                </c:pt>
                <c:pt idx="25">
                  <c:v>0.18560000000000004</c:v>
                </c:pt>
                <c:pt idx="26">
                  <c:v>0.18560000000000004</c:v>
                </c:pt>
                <c:pt idx="27">
                  <c:v>0.18560000000000004</c:v>
                </c:pt>
                <c:pt idx="28">
                  <c:v>0.18560000000000004</c:v>
                </c:pt>
                <c:pt idx="29">
                  <c:v>0.18560000000000004</c:v>
                </c:pt>
                <c:pt idx="30">
                  <c:v>0.18560000000000004</c:v>
                </c:pt>
              </c:numCache>
            </c:numRef>
          </c:val>
          <c:smooth val="0"/>
          <c:extLst>
            <c:ext xmlns:c16="http://schemas.microsoft.com/office/drawing/2014/chart" uri="{C3380CC4-5D6E-409C-BE32-E72D297353CC}">
              <c16:uniqueId val="{00000000-EA44-42D1-B040-F47201B7DAEE}"/>
            </c:ext>
          </c:extLst>
        </c:ser>
        <c:ser>
          <c:idx val="2"/>
          <c:order val="1"/>
          <c:tx>
            <c:strRef>
              <c:f>Sheet1!$A$3</c:f>
              <c:strCache>
                <c:ptCount val="1"/>
                <c:pt idx="0">
                  <c:v>Employer contribution after 100% funded</c:v>
                </c:pt>
              </c:strCache>
            </c:strRef>
          </c:tx>
          <c:spPr>
            <a:ln>
              <a:solidFill>
                <a:schemeClr val="tx1"/>
              </a:solidFill>
            </a:ln>
          </c:spPr>
          <c:marker>
            <c:symbol val="none"/>
          </c:marker>
          <c:dLbls>
            <c:delete val="1"/>
          </c:dLbls>
          <c:cat>
            <c:numRef>
              <c:f>Sheet1!$B$1:$AF$1</c:f>
              <c:numCache>
                <c:formatCode>General</c:formatCode>
                <c:ptCount val="31"/>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numCache>
            </c:numRef>
          </c:cat>
          <c:val>
            <c:numRef>
              <c:f>Sheet1!$B$3:$AF$3</c:f>
              <c:numCache>
                <c:formatCode>0.00%</c:formatCode>
                <c:ptCount val="31"/>
                <c:pt idx="0">
                  <c:v>5.3600000000000002E-2</c:v>
                </c:pt>
                <c:pt idx="1">
                  <c:v>5.3400000000000003E-2</c:v>
                </c:pt>
                <c:pt idx="2">
                  <c:v>5.3199999999999997E-2</c:v>
                </c:pt>
                <c:pt idx="3">
                  <c:v>5.2999999999999999E-2</c:v>
                </c:pt>
                <c:pt idx="4">
                  <c:v>5.2900000000000003E-2</c:v>
                </c:pt>
                <c:pt idx="5">
                  <c:v>5.2699999999999997E-2</c:v>
                </c:pt>
                <c:pt idx="6">
                  <c:v>5.2600000000000001E-2</c:v>
                </c:pt>
                <c:pt idx="7">
                  <c:v>5.2499999999999998E-2</c:v>
                </c:pt>
                <c:pt idx="8">
                  <c:v>5.2400000000000002E-2</c:v>
                </c:pt>
                <c:pt idx="9">
                  <c:v>5.2299999999999999E-2</c:v>
                </c:pt>
                <c:pt idx="10">
                  <c:v>5.21E-2</c:v>
                </c:pt>
                <c:pt idx="11">
                  <c:v>5.1999999999999998E-2</c:v>
                </c:pt>
                <c:pt idx="12">
                  <c:v>5.1900000000000002E-2</c:v>
                </c:pt>
                <c:pt idx="13">
                  <c:v>5.1900000000000002E-2</c:v>
                </c:pt>
                <c:pt idx="14">
                  <c:v>5.1799999999999999E-2</c:v>
                </c:pt>
                <c:pt idx="15">
                  <c:v>5.1700000000000003E-2</c:v>
                </c:pt>
                <c:pt idx="16">
                  <c:v>5.16E-2</c:v>
                </c:pt>
                <c:pt idx="17">
                  <c:v>5.1499999999999997E-2</c:v>
                </c:pt>
                <c:pt idx="18">
                  <c:v>5.1400000000000001E-2</c:v>
                </c:pt>
                <c:pt idx="19">
                  <c:v>5.1299999999999998E-2</c:v>
                </c:pt>
                <c:pt idx="20">
                  <c:v>5.1200000000000002E-2</c:v>
                </c:pt>
                <c:pt idx="21">
                  <c:v>5.11E-2</c:v>
                </c:pt>
                <c:pt idx="22">
                  <c:v>5.11E-2</c:v>
                </c:pt>
                <c:pt idx="23">
                  <c:v>5.0999999999999997E-2</c:v>
                </c:pt>
                <c:pt idx="24">
                  <c:v>5.0900000000000001E-2</c:v>
                </c:pt>
                <c:pt idx="25">
                  <c:v>5.0799999999999998E-2</c:v>
                </c:pt>
                <c:pt idx="26">
                  <c:v>5.0700000000000002E-2</c:v>
                </c:pt>
                <c:pt idx="27">
                  <c:v>5.0599999999999999E-2</c:v>
                </c:pt>
                <c:pt idx="28">
                  <c:v>5.0599999999999999E-2</c:v>
                </c:pt>
                <c:pt idx="29">
                  <c:v>5.0500000000000003E-2</c:v>
                </c:pt>
                <c:pt idx="30">
                  <c:v>5.0500000000000003E-2</c:v>
                </c:pt>
              </c:numCache>
            </c:numRef>
          </c:val>
          <c:smooth val="0"/>
          <c:extLst>
            <c:ext xmlns:c16="http://schemas.microsoft.com/office/drawing/2014/chart" uri="{C3380CC4-5D6E-409C-BE32-E72D297353CC}">
              <c16:uniqueId val="{00000001-EA44-42D1-B040-F47201B7DAEE}"/>
            </c:ext>
          </c:extLst>
        </c:ser>
        <c:dLbls>
          <c:showLegendKey val="0"/>
          <c:showVal val="1"/>
          <c:showCatName val="0"/>
          <c:showSerName val="0"/>
          <c:showPercent val="0"/>
          <c:showBubbleSize val="0"/>
        </c:dLbls>
        <c:smooth val="0"/>
        <c:axId val="151521920"/>
        <c:axId val="151540096"/>
      </c:lineChart>
      <c:catAx>
        <c:axId val="151521920"/>
        <c:scaling>
          <c:orientation val="minMax"/>
        </c:scaling>
        <c:delete val="0"/>
        <c:axPos val="b"/>
        <c:numFmt formatCode="General" sourceLinked="1"/>
        <c:majorTickMark val="out"/>
        <c:minorTickMark val="none"/>
        <c:tickLblPos val="nextTo"/>
        <c:spPr>
          <a:ln w="3348">
            <a:solidFill>
              <a:schemeClr val="bg2"/>
            </a:solidFill>
            <a:prstDash val="solid"/>
          </a:ln>
        </c:spPr>
        <c:txPr>
          <a:bodyPr rot="0" vert="horz"/>
          <a:lstStyle/>
          <a:p>
            <a:pPr>
              <a:defRPr sz="1100" b="1" i="0" u="none" strike="noStrike" baseline="0">
                <a:solidFill>
                  <a:schemeClr val="tx2"/>
                </a:solidFill>
                <a:latin typeface="+mn-lt"/>
                <a:ea typeface="Times New Roman"/>
                <a:cs typeface="Times New Roman"/>
              </a:defRPr>
            </a:pPr>
            <a:endParaRPr lang="en-US"/>
          </a:p>
        </c:txPr>
        <c:crossAx val="151540096"/>
        <c:crosses val="autoZero"/>
        <c:auto val="1"/>
        <c:lblAlgn val="ctr"/>
        <c:lblOffset val="100"/>
        <c:tickLblSkip val="4"/>
        <c:tickMarkSkip val="1"/>
        <c:noMultiLvlLbl val="0"/>
      </c:catAx>
      <c:valAx>
        <c:axId val="151540096"/>
        <c:scaling>
          <c:orientation val="minMax"/>
          <c:max val="0.2"/>
          <c:min val="0"/>
        </c:scaling>
        <c:delete val="0"/>
        <c:axPos val="l"/>
        <c:majorGridlines>
          <c:spPr>
            <a:ln w="3348">
              <a:solidFill>
                <a:srgbClr val="B2B2B2">
                  <a:lumMod val="60000"/>
                  <a:lumOff val="40000"/>
                  <a:alpha val="35000"/>
                </a:srgbClr>
              </a:solidFill>
              <a:prstDash val="solid"/>
            </a:ln>
          </c:spPr>
        </c:majorGridlines>
        <c:title>
          <c:tx>
            <c:rich>
              <a:bodyPr rot="-5400000" vert="horz"/>
              <a:lstStyle/>
              <a:p>
                <a:pPr>
                  <a:defRPr sz="1100">
                    <a:solidFill>
                      <a:schemeClr val="tx2"/>
                    </a:solidFill>
                    <a:latin typeface="+mn-lt"/>
                  </a:defRPr>
                </a:pPr>
                <a:r>
                  <a:rPr lang="en-US" sz="1100" dirty="0">
                    <a:solidFill>
                      <a:schemeClr val="tx2"/>
                    </a:solidFill>
                    <a:latin typeface="+mn-lt"/>
                  </a:rPr>
                  <a:t>ER contribution</a:t>
                </a:r>
                <a:r>
                  <a:rPr lang="en-US" sz="1100" baseline="0" dirty="0">
                    <a:solidFill>
                      <a:schemeClr val="tx2"/>
                    </a:solidFill>
                    <a:latin typeface="+mn-lt"/>
                  </a:rPr>
                  <a:t> rate</a:t>
                </a:r>
                <a:endParaRPr lang="en-US" sz="1100" dirty="0">
                  <a:solidFill>
                    <a:schemeClr val="tx2"/>
                  </a:solidFill>
                  <a:latin typeface="+mn-lt"/>
                </a:endParaRPr>
              </a:p>
            </c:rich>
          </c:tx>
          <c:overlay val="0"/>
        </c:title>
        <c:numFmt formatCode="0%" sourceLinked="0"/>
        <c:majorTickMark val="out"/>
        <c:minorTickMark val="none"/>
        <c:tickLblPos val="nextTo"/>
        <c:spPr>
          <a:ln w="3348">
            <a:solidFill>
              <a:schemeClr val="bg2"/>
            </a:solidFill>
            <a:prstDash val="solid"/>
          </a:ln>
        </c:spPr>
        <c:txPr>
          <a:bodyPr rot="0" vert="horz"/>
          <a:lstStyle/>
          <a:p>
            <a:pPr>
              <a:defRPr sz="1100" b="1" i="0" u="none" strike="noStrike" baseline="0">
                <a:solidFill>
                  <a:schemeClr val="tx2"/>
                </a:solidFill>
                <a:latin typeface="+mn-lt"/>
                <a:ea typeface="Times New Roman"/>
                <a:cs typeface="Times New Roman"/>
              </a:defRPr>
            </a:pPr>
            <a:endParaRPr lang="en-US"/>
          </a:p>
        </c:txPr>
        <c:crossAx val="151521920"/>
        <c:crosses val="autoZero"/>
        <c:crossBetween val="between"/>
      </c:valAx>
      <c:spPr>
        <a:noFill/>
        <a:ln w="25395">
          <a:noFill/>
        </a:ln>
      </c:spPr>
    </c:plotArea>
    <c:legend>
      <c:legendPos val="b"/>
      <c:layout>
        <c:manualLayout>
          <c:xMode val="edge"/>
          <c:yMode val="edge"/>
          <c:x val="0.10541577536173093"/>
          <c:y val="0.90762566796574851"/>
          <c:w val="0.86832575387105415"/>
          <c:h val="6.1045005853545511E-2"/>
        </c:manualLayout>
      </c:layout>
      <c:overlay val="0"/>
      <c:spPr>
        <a:noFill/>
        <a:ln w="3348">
          <a:noFill/>
          <a:prstDash val="solid"/>
        </a:ln>
      </c:spPr>
      <c:txPr>
        <a:bodyPr/>
        <a:lstStyle/>
        <a:p>
          <a:pPr>
            <a:defRPr sz="1100" b="1" i="0" u="none" strike="noStrike" baseline="0">
              <a:solidFill>
                <a:schemeClr val="tx2"/>
              </a:solidFill>
              <a:latin typeface="+mn-lt"/>
              <a:ea typeface="Times New Roman"/>
              <a:cs typeface="Times New Roman"/>
            </a:defRPr>
          </a:pPr>
          <a:endParaRPr lang="en-US"/>
        </a:p>
      </c:txPr>
    </c:legend>
    <c:plotVisOnly val="1"/>
    <c:dispBlanksAs val="gap"/>
    <c:showDLblsOverMax val="0"/>
  </c:chart>
  <c:spPr>
    <a:noFill/>
    <a:ln>
      <a:noFill/>
    </a:ln>
  </c:spPr>
  <c:txPr>
    <a:bodyPr/>
    <a:lstStyle/>
    <a:p>
      <a:pPr>
        <a:defRPr sz="1899" b="1" i="0" u="none" strike="noStrike" baseline="0">
          <a:solidFill>
            <a:schemeClr val="tx1"/>
          </a:solidFill>
          <a:latin typeface="Times New Roman"/>
          <a:ea typeface="Times New Roman"/>
          <a:cs typeface="Times New Roman"/>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07716049382713"/>
          <c:y val="6.558641975308642E-2"/>
          <c:w val="0.4513888888888889"/>
          <c:h val="0.90277777777777779"/>
        </c:manualLayout>
      </c:layout>
      <c:doughnutChart>
        <c:varyColors val="1"/>
        <c:ser>
          <c:idx val="0"/>
          <c:order val="0"/>
          <c:tx>
            <c:strRef>
              <c:f>Sheet1!$B$1</c:f>
              <c:strCache>
                <c:ptCount val="1"/>
                <c:pt idx="0">
                  <c:v>Compensation</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A04C-497F-95F8-500335CDF180}"/>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A04C-497F-95F8-500335CDF180}"/>
              </c:ext>
            </c:extLst>
          </c:dPt>
          <c:dPt>
            <c:idx val="2"/>
            <c:bubble3D val="0"/>
            <c:spPr>
              <a:solidFill>
                <a:srgbClr val="568EC1"/>
              </a:solidFill>
              <a:ln w="19050">
                <a:solidFill>
                  <a:schemeClr val="lt1"/>
                </a:solidFill>
              </a:ln>
              <a:effectLst/>
            </c:spPr>
            <c:extLst>
              <c:ext xmlns:c16="http://schemas.microsoft.com/office/drawing/2014/chart" uri="{C3380CC4-5D6E-409C-BE32-E72D297353CC}">
                <c16:uniqueId val="{00000005-A04C-497F-95F8-500335CDF18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State agencies</c:v>
                </c:pt>
                <c:pt idx="1">
                  <c:v>School districts</c:v>
                </c:pt>
                <c:pt idx="2">
                  <c:v>Optional employers</c:v>
                </c:pt>
              </c:strCache>
            </c:strRef>
          </c:cat>
          <c:val>
            <c:numRef>
              <c:f>Sheet1!$B$2:$B$4</c:f>
              <c:numCache>
                <c:formatCode>"$"#,##0</c:formatCode>
                <c:ptCount val="3"/>
                <c:pt idx="0">
                  <c:v>4073832</c:v>
                </c:pt>
                <c:pt idx="1">
                  <c:v>4764950</c:v>
                </c:pt>
                <c:pt idx="2">
                  <c:v>2682426</c:v>
                </c:pt>
              </c:numCache>
            </c:numRef>
          </c:val>
          <c:extLst>
            <c:ext xmlns:c16="http://schemas.microsoft.com/office/drawing/2014/chart" uri="{C3380CC4-5D6E-409C-BE32-E72D297353CC}">
              <c16:uniqueId val="{00000006-A04C-497F-95F8-500335CDF180}"/>
            </c:ext>
          </c:extLst>
        </c:ser>
        <c:dLbls>
          <c:showLegendKey val="0"/>
          <c:showVal val="0"/>
          <c:showCatName val="0"/>
          <c:showSerName val="0"/>
          <c:showPercent val="0"/>
          <c:showBubbleSize val="0"/>
          <c:showLeaderLines val="0"/>
        </c:dLbls>
        <c:firstSliceAng val="5"/>
        <c:holeSize val="58"/>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solidFill>
                  <a:schemeClr val="tx2"/>
                </a:solidFill>
              </a:rPr>
              <a:t>Average age at retirement </a:t>
            </a:r>
          </a:p>
          <a:p>
            <a:pPr>
              <a:defRPr sz="1600"/>
            </a:pPr>
            <a:r>
              <a:rPr lang="en-US" sz="1600" b="1" dirty="0">
                <a:solidFill>
                  <a:schemeClr val="tx2"/>
                </a:solidFill>
              </a:rPr>
              <a:t>by fiscal year</a:t>
            </a:r>
          </a:p>
        </c:rich>
      </c:tx>
      <c:layout>
        <c:manualLayout>
          <c:xMode val="edge"/>
          <c:yMode val="edge"/>
          <c:x val="0.20678117441202204"/>
          <c:y val="2.160493827160493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SCRS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2012</c:v>
                </c:pt>
                <c:pt idx="1">
                  <c:v>2018</c:v>
                </c:pt>
              </c:numCache>
            </c:numRef>
          </c:cat>
          <c:val>
            <c:numRef>
              <c:f>Sheet1!$B$2:$B$3</c:f>
              <c:numCache>
                <c:formatCode>General</c:formatCode>
                <c:ptCount val="2"/>
                <c:pt idx="0">
                  <c:v>59.56</c:v>
                </c:pt>
                <c:pt idx="1">
                  <c:v>62.19</c:v>
                </c:pt>
              </c:numCache>
            </c:numRef>
          </c:val>
          <c:extLst>
            <c:ext xmlns:c16="http://schemas.microsoft.com/office/drawing/2014/chart" uri="{C3380CC4-5D6E-409C-BE32-E72D297353CC}">
              <c16:uniqueId val="{00000000-34DE-4F10-A4FE-B0675FD005F6}"/>
            </c:ext>
          </c:extLst>
        </c:ser>
        <c:ser>
          <c:idx val="1"/>
          <c:order val="1"/>
          <c:tx>
            <c:strRef>
              <c:f>Sheet1!$C$1</c:f>
              <c:strCache>
                <c:ptCount val="1"/>
                <c:pt idx="0">
                  <c:v>PORS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2012</c:v>
                </c:pt>
                <c:pt idx="1">
                  <c:v>2018</c:v>
                </c:pt>
              </c:numCache>
            </c:numRef>
          </c:cat>
          <c:val>
            <c:numRef>
              <c:f>Sheet1!$C$2:$C$3</c:f>
              <c:numCache>
                <c:formatCode>General</c:formatCode>
                <c:ptCount val="2"/>
                <c:pt idx="0">
                  <c:v>53.92</c:v>
                </c:pt>
                <c:pt idx="1">
                  <c:v>57.36</c:v>
                </c:pt>
              </c:numCache>
            </c:numRef>
          </c:val>
          <c:extLst>
            <c:ext xmlns:c16="http://schemas.microsoft.com/office/drawing/2014/chart" uri="{C3380CC4-5D6E-409C-BE32-E72D297353CC}">
              <c16:uniqueId val="{00000001-34DE-4F10-A4FE-B0675FD005F6}"/>
            </c:ext>
          </c:extLst>
        </c:ser>
        <c:dLbls>
          <c:showLegendKey val="0"/>
          <c:showVal val="0"/>
          <c:showCatName val="0"/>
          <c:showSerName val="0"/>
          <c:showPercent val="0"/>
          <c:showBubbleSize val="0"/>
        </c:dLbls>
        <c:gapWidth val="219"/>
        <c:overlap val="-27"/>
        <c:axId val="168303232"/>
        <c:axId val="168305024"/>
      </c:barChart>
      <c:catAx>
        <c:axId val="168303232"/>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300" b="1" i="0" u="none" strike="noStrike" kern="1200" baseline="0">
                <a:solidFill>
                  <a:schemeClr val="tx2"/>
                </a:solidFill>
                <a:latin typeface="+mn-lt"/>
                <a:ea typeface="+mn-ea"/>
                <a:cs typeface="+mn-cs"/>
              </a:defRPr>
            </a:pPr>
            <a:endParaRPr lang="en-US"/>
          </a:p>
        </c:txPr>
        <c:crossAx val="168305024"/>
        <c:crosses val="autoZero"/>
        <c:auto val="1"/>
        <c:lblAlgn val="ctr"/>
        <c:lblOffset val="100"/>
        <c:noMultiLvlLbl val="0"/>
      </c:catAx>
      <c:valAx>
        <c:axId val="168305024"/>
        <c:scaling>
          <c:orientation val="minMax"/>
        </c:scaling>
        <c:delete val="0"/>
        <c:axPos val="l"/>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68303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2"/>
                </a:solidFill>
              </a:rPr>
              <a:t>Fiscal year 2019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SCRS</c:v>
                </c:pt>
              </c:strCache>
            </c:strRef>
          </c:tx>
          <c:spPr>
            <a:solidFill>
              <a:schemeClr val="tx1"/>
            </a:solidFill>
            <a:ln>
              <a:noFill/>
            </a:ln>
            <a:effectLst/>
          </c:spPr>
          <c:invertIfNegative val="0"/>
          <c:dPt>
            <c:idx val="0"/>
            <c:invertIfNegative val="0"/>
            <c:bubble3D val="0"/>
            <c:extLst>
              <c:ext xmlns:c16="http://schemas.microsoft.com/office/drawing/2014/chart" uri="{C3380CC4-5D6E-409C-BE32-E72D297353CC}">
                <c16:uniqueId val="{00000001-A032-4868-A510-45DBA9EA72FE}"/>
              </c:ext>
            </c:extLst>
          </c:dPt>
          <c:dPt>
            <c:idx val="1"/>
            <c:invertIfNegative val="0"/>
            <c:bubble3D val="0"/>
            <c:extLst>
              <c:ext xmlns:c16="http://schemas.microsoft.com/office/drawing/2014/chart" uri="{C3380CC4-5D6E-409C-BE32-E72D297353CC}">
                <c16:uniqueId val="{00000003-A032-4868-A510-45DBA9EA72FE}"/>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Employee</c:v>
                </c:pt>
                <c:pt idx="1">
                  <c:v>Employer</c:v>
                </c:pt>
              </c:strCache>
            </c:strRef>
          </c:cat>
          <c:val>
            <c:numRef>
              <c:f>Sheet1!$B$2:$C$2</c:f>
              <c:numCache>
                <c:formatCode>0.00%</c:formatCode>
                <c:ptCount val="2"/>
                <c:pt idx="0">
                  <c:v>0.09</c:v>
                </c:pt>
                <c:pt idx="1">
                  <c:v>0.15559999999999999</c:v>
                </c:pt>
              </c:numCache>
            </c:numRef>
          </c:val>
          <c:extLst>
            <c:ext xmlns:c16="http://schemas.microsoft.com/office/drawing/2014/chart" uri="{C3380CC4-5D6E-409C-BE32-E72D297353CC}">
              <c16:uniqueId val="{00000004-A032-4868-A510-45DBA9EA72FE}"/>
            </c:ext>
          </c:extLst>
        </c:ser>
        <c:ser>
          <c:idx val="1"/>
          <c:order val="1"/>
          <c:tx>
            <c:strRef>
              <c:f>Sheet1!$A$3</c:f>
              <c:strCache>
                <c:ptCount val="1"/>
                <c:pt idx="0">
                  <c:v>National median</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Employee</c:v>
                </c:pt>
                <c:pt idx="1">
                  <c:v>Employer</c:v>
                </c:pt>
              </c:strCache>
            </c:strRef>
          </c:cat>
          <c:val>
            <c:numRef>
              <c:f>Sheet1!$B$3:$C$3</c:f>
              <c:numCache>
                <c:formatCode>0.00%</c:formatCode>
                <c:ptCount val="2"/>
                <c:pt idx="0">
                  <c:v>6.25E-2</c:v>
                </c:pt>
                <c:pt idx="1">
                  <c:v>0.14699999999999999</c:v>
                </c:pt>
              </c:numCache>
            </c:numRef>
          </c:val>
          <c:extLst>
            <c:ext xmlns:c16="http://schemas.microsoft.com/office/drawing/2014/chart" uri="{C3380CC4-5D6E-409C-BE32-E72D297353CC}">
              <c16:uniqueId val="{00000005-A032-4868-A510-45DBA9EA72FE}"/>
            </c:ext>
          </c:extLst>
        </c:ser>
        <c:dLbls>
          <c:showLegendKey val="0"/>
          <c:showVal val="0"/>
          <c:showCatName val="0"/>
          <c:showSerName val="0"/>
          <c:showPercent val="0"/>
          <c:showBubbleSize val="0"/>
        </c:dLbls>
        <c:gapWidth val="88"/>
        <c:axId val="168402304"/>
        <c:axId val="168404096"/>
      </c:barChart>
      <c:catAx>
        <c:axId val="168402304"/>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300" b="1" i="0" u="none" strike="noStrike" kern="1200" baseline="0">
                <a:solidFill>
                  <a:schemeClr val="tx2"/>
                </a:solidFill>
                <a:latin typeface="+mn-lt"/>
                <a:ea typeface="+mn-ea"/>
                <a:cs typeface="+mn-cs"/>
              </a:defRPr>
            </a:pPr>
            <a:endParaRPr lang="en-US"/>
          </a:p>
        </c:txPr>
        <c:crossAx val="168404096"/>
        <c:crosses val="autoZero"/>
        <c:auto val="1"/>
        <c:lblAlgn val="ctr"/>
        <c:lblOffset val="100"/>
        <c:noMultiLvlLbl val="0"/>
      </c:catAx>
      <c:valAx>
        <c:axId val="168404096"/>
        <c:scaling>
          <c:orientation val="minMax"/>
        </c:scaling>
        <c:delete val="1"/>
        <c:axPos val="b"/>
        <c:numFmt formatCode="0.00%" sourceLinked="1"/>
        <c:majorTickMark val="none"/>
        <c:minorTickMark val="none"/>
        <c:tickLblPos val="nextTo"/>
        <c:crossAx val="16840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2"/>
                </a:solidFill>
              </a:rPr>
              <a:t>Fiscal year 2018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PORS</c:v>
                </c:pt>
              </c:strCache>
            </c:strRef>
          </c:tx>
          <c:spPr>
            <a:solidFill>
              <a:schemeClr val="tx1"/>
            </a:solidFill>
            <a:ln>
              <a:noFill/>
            </a:ln>
            <a:effectLst/>
          </c:spPr>
          <c:invertIfNegative val="0"/>
          <c:dPt>
            <c:idx val="0"/>
            <c:invertIfNegative val="0"/>
            <c:bubble3D val="0"/>
            <c:extLst>
              <c:ext xmlns:c16="http://schemas.microsoft.com/office/drawing/2014/chart" uri="{C3380CC4-5D6E-409C-BE32-E72D297353CC}">
                <c16:uniqueId val="{00000001-C8AF-4D24-93D2-2FE9A479253B}"/>
              </c:ext>
            </c:extLst>
          </c:dPt>
          <c:dPt>
            <c:idx val="1"/>
            <c:invertIfNegative val="0"/>
            <c:bubble3D val="0"/>
            <c:extLst>
              <c:ext xmlns:c16="http://schemas.microsoft.com/office/drawing/2014/chart" uri="{C3380CC4-5D6E-409C-BE32-E72D297353CC}">
                <c16:uniqueId val="{00000003-C8AF-4D24-93D2-2FE9A479253B}"/>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FFFFFF"/>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Employee</c:v>
                </c:pt>
                <c:pt idx="1">
                  <c:v>Employer</c:v>
                </c:pt>
              </c:strCache>
            </c:strRef>
          </c:cat>
          <c:val>
            <c:numRef>
              <c:f>Sheet1!$B$2:$C$2</c:f>
              <c:numCache>
                <c:formatCode>0.00%</c:formatCode>
                <c:ptCount val="2"/>
                <c:pt idx="0">
                  <c:v>9.7500000000000003E-2</c:v>
                </c:pt>
                <c:pt idx="1">
                  <c:v>0.16239999999999999</c:v>
                </c:pt>
              </c:numCache>
            </c:numRef>
          </c:val>
          <c:extLst>
            <c:ext xmlns:c16="http://schemas.microsoft.com/office/drawing/2014/chart" uri="{C3380CC4-5D6E-409C-BE32-E72D297353CC}">
              <c16:uniqueId val="{00000004-C8AF-4D24-93D2-2FE9A479253B}"/>
            </c:ext>
          </c:extLst>
        </c:ser>
        <c:ser>
          <c:idx val="1"/>
          <c:order val="1"/>
          <c:tx>
            <c:strRef>
              <c:f>Sheet1!$A$3</c:f>
              <c:strCache>
                <c:ptCount val="1"/>
                <c:pt idx="0">
                  <c:v>National median</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Employee</c:v>
                </c:pt>
                <c:pt idx="1">
                  <c:v>Employer</c:v>
                </c:pt>
              </c:strCache>
            </c:strRef>
          </c:cat>
          <c:val>
            <c:numRef>
              <c:f>Sheet1!$B$3:$C$3</c:f>
              <c:numCache>
                <c:formatCode>0.00%</c:formatCode>
                <c:ptCount val="2"/>
                <c:pt idx="0">
                  <c:v>0.08</c:v>
                </c:pt>
                <c:pt idx="1">
                  <c:v>0.217</c:v>
                </c:pt>
              </c:numCache>
            </c:numRef>
          </c:val>
          <c:extLst>
            <c:ext xmlns:c16="http://schemas.microsoft.com/office/drawing/2014/chart" uri="{C3380CC4-5D6E-409C-BE32-E72D297353CC}">
              <c16:uniqueId val="{00000005-C8AF-4D24-93D2-2FE9A479253B}"/>
            </c:ext>
          </c:extLst>
        </c:ser>
        <c:dLbls>
          <c:showLegendKey val="0"/>
          <c:showVal val="0"/>
          <c:showCatName val="0"/>
          <c:showSerName val="0"/>
          <c:showPercent val="0"/>
          <c:showBubbleSize val="0"/>
        </c:dLbls>
        <c:gapWidth val="88"/>
        <c:axId val="168810752"/>
        <c:axId val="168816640"/>
      </c:barChart>
      <c:catAx>
        <c:axId val="168810752"/>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300" b="1" i="0" u="none" strike="noStrike" kern="1200" baseline="0">
                <a:solidFill>
                  <a:schemeClr val="tx2"/>
                </a:solidFill>
                <a:latin typeface="+mn-lt"/>
                <a:ea typeface="+mn-ea"/>
                <a:cs typeface="+mn-cs"/>
              </a:defRPr>
            </a:pPr>
            <a:endParaRPr lang="en-US"/>
          </a:p>
        </c:txPr>
        <c:crossAx val="168816640"/>
        <c:crosses val="autoZero"/>
        <c:auto val="1"/>
        <c:lblAlgn val="ctr"/>
        <c:lblOffset val="100"/>
        <c:noMultiLvlLbl val="0"/>
      </c:catAx>
      <c:valAx>
        <c:axId val="168816640"/>
        <c:scaling>
          <c:orientation val="minMax"/>
        </c:scaling>
        <c:delete val="1"/>
        <c:axPos val="b"/>
        <c:numFmt formatCode="0.00%" sourceLinked="1"/>
        <c:majorTickMark val="none"/>
        <c:minorTickMark val="none"/>
        <c:tickLblPos val="nextTo"/>
        <c:crossAx val="168810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0.18329</cdr:x>
      <cdr:y>0.13248</cdr:y>
    </cdr:from>
    <cdr:to>
      <cdr:x>0.18329</cdr:x>
      <cdr:y>0.82118</cdr:y>
    </cdr:to>
    <cdr:cxnSp macro="">
      <cdr:nvCxnSpPr>
        <cdr:cNvPr id="3" name="Straight Connector 2">
          <a:extLst xmlns:a="http://schemas.openxmlformats.org/drawingml/2006/main">
            <a:ext uri="{FF2B5EF4-FFF2-40B4-BE49-F238E27FC236}">
              <a16:creationId xmlns:a16="http://schemas.microsoft.com/office/drawing/2014/main" id="{7D74469A-A878-4ACC-AFC0-EBB794017C7F}"/>
            </a:ext>
          </a:extLst>
        </cdr:cNvPr>
        <cdr:cNvCxnSpPr/>
      </cdr:nvCxnSpPr>
      <cdr:spPr>
        <a:xfrm xmlns:a="http://schemas.openxmlformats.org/drawingml/2006/main">
          <a:off x="1508440" y="516921"/>
          <a:ext cx="0" cy="2687173"/>
        </a:xfrm>
        <a:prstGeom xmlns:a="http://schemas.openxmlformats.org/drawingml/2006/main" prst="line">
          <a:avLst/>
        </a:prstGeom>
        <a:ln xmlns:a="http://schemas.openxmlformats.org/drawingml/2006/main" w="19050">
          <a:solidFill>
            <a:srgbClr val="A5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0.18807</cdr:x>
      <cdr:y>0.08641</cdr:y>
    </cdr:from>
    <cdr:to>
      <cdr:x>0.41234</cdr:x>
      <cdr:y>0.15521</cdr:y>
    </cdr:to>
    <cdr:sp macro="" textlink="">
      <cdr:nvSpPr>
        <cdr:cNvPr id="4" name="TextBox 3">
          <a:extLst xmlns:a="http://schemas.openxmlformats.org/drawingml/2006/main">
            <a:ext uri="{FF2B5EF4-FFF2-40B4-BE49-F238E27FC236}">
              <a16:creationId xmlns:a16="http://schemas.microsoft.com/office/drawing/2014/main" id="{56458CEF-BEDB-4AB1-80E3-AC757D65B4B3}"/>
            </a:ext>
          </a:extLst>
        </cdr:cNvPr>
        <cdr:cNvSpPr txBox="1"/>
      </cdr:nvSpPr>
      <cdr:spPr>
        <a:xfrm xmlns:a="http://schemas.openxmlformats.org/drawingml/2006/main">
          <a:off x="1547782" y="337155"/>
          <a:ext cx="1845571" cy="268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i="1" dirty="0">
              <a:solidFill>
                <a:srgbClr val="A50000"/>
              </a:solidFill>
            </a:rPr>
            <a:t>2017 funding reform</a:t>
          </a:r>
        </a:p>
      </cdr:txBody>
    </cdr:sp>
  </cdr:relSizeAnchor>
  <cdr:relSizeAnchor xmlns:cdr="http://schemas.openxmlformats.org/drawingml/2006/chartDrawing">
    <cdr:from>
      <cdr:x>0.28288</cdr:x>
      <cdr:y>0.15318</cdr:y>
    </cdr:from>
    <cdr:to>
      <cdr:x>0.82824</cdr:x>
      <cdr:y>0.22198</cdr:y>
    </cdr:to>
    <cdr:sp macro="" textlink="">
      <cdr:nvSpPr>
        <cdr:cNvPr id="5" name="TextBox 1">
          <a:extLst xmlns:a="http://schemas.openxmlformats.org/drawingml/2006/main">
            <a:ext uri="{FF2B5EF4-FFF2-40B4-BE49-F238E27FC236}">
              <a16:creationId xmlns:a16="http://schemas.microsoft.com/office/drawing/2014/main" id="{B5322B62-2A05-49FA-9DF3-B6CC8843F50E}"/>
            </a:ext>
          </a:extLst>
        </cdr:cNvPr>
        <cdr:cNvSpPr txBox="1"/>
      </cdr:nvSpPr>
      <cdr:spPr>
        <a:xfrm xmlns:a="http://schemas.openxmlformats.org/drawingml/2006/main">
          <a:off x="2327952" y="597679"/>
          <a:ext cx="4488106" cy="2684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i="1" dirty="0">
              <a:solidFill>
                <a:srgbClr val="A50000"/>
              </a:solidFill>
            </a:rPr>
            <a:t>Effect of Act 135 in 2020 (one-year pause in contribution rate increase)</a:t>
          </a:r>
        </a:p>
      </cdr:txBody>
    </cdr:sp>
  </cdr:relSizeAnchor>
  <cdr:relSizeAnchor xmlns:cdr="http://schemas.openxmlformats.org/drawingml/2006/chartDrawing">
    <cdr:from>
      <cdr:x>0.36652</cdr:x>
      <cdr:y>0.23207</cdr:y>
    </cdr:from>
    <cdr:to>
      <cdr:x>0.80581</cdr:x>
      <cdr:y>0.30087</cdr:y>
    </cdr:to>
    <cdr:sp macro="" textlink="">
      <cdr:nvSpPr>
        <cdr:cNvPr id="6" name="TextBox 1">
          <a:extLst xmlns:a="http://schemas.openxmlformats.org/drawingml/2006/main">
            <a:ext uri="{FF2B5EF4-FFF2-40B4-BE49-F238E27FC236}">
              <a16:creationId xmlns:a16="http://schemas.microsoft.com/office/drawing/2014/main" id="{27DF78EB-758F-402D-8880-4B2FABFD0135}"/>
            </a:ext>
          </a:extLst>
        </cdr:cNvPr>
        <cdr:cNvSpPr txBox="1"/>
      </cdr:nvSpPr>
      <cdr:spPr>
        <a:xfrm xmlns:a="http://schemas.openxmlformats.org/drawingml/2006/main">
          <a:off x="3016316" y="905510"/>
          <a:ext cx="3615184" cy="2684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i="1" dirty="0">
              <a:solidFill>
                <a:srgbClr val="A50000"/>
              </a:solidFill>
            </a:rPr>
            <a:t>Effect of a decrease in investment return assumption to 7%</a:t>
          </a:r>
        </a:p>
      </cdr:txBody>
    </cdr:sp>
  </cdr:relSizeAnchor>
  <cdr:relSizeAnchor xmlns:cdr="http://schemas.openxmlformats.org/drawingml/2006/chartDrawing">
    <cdr:from>
      <cdr:x>0.27574</cdr:x>
      <cdr:y>0.19423</cdr:y>
    </cdr:from>
    <cdr:to>
      <cdr:x>0.28937</cdr:x>
      <cdr:y>0.23906</cdr:y>
    </cdr:to>
    <cdr:cxnSp macro="">
      <cdr:nvCxnSpPr>
        <cdr:cNvPr id="7" name="Straight Arrow Connector 6">
          <a:extLst xmlns:a="http://schemas.openxmlformats.org/drawingml/2006/main">
            <a:ext uri="{FF2B5EF4-FFF2-40B4-BE49-F238E27FC236}">
              <a16:creationId xmlns:a16="http://schemas.microsoft.com/office/drawing/2014/main" id="{D8DF8F68-E0FE-40F9-95EC-5897E1BDB6A3}"/>
            </a:ext>
          </a:extLst>
        </cdr:cNvPr>
        <cdr:cNvCxnSpPr/>
      </cdr:nvCxnSpPr>
      <cdr:spPr>
        <a:xfrm xmlns:a="http://schemas.openxmlformats.org/drawingml/2006/main" flipH="1">
          <a:off x="2269225" y="757839"/>
          <a:ext cx="112145" cy="17493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0.34676</cdr:x>
      <cdr:y>0.26647</cdr:y>
    </cdr:from>
    <cdr:to>
      <cdr:x>0.37428</cdr:x>
      <cdr:y>0.26647</cdr:y>
    </cdr:to>
    <cdr:cxnSp macro="">
      <cdr:nvCxnSpPr>
        <cdr:cNvPr id="10" name="Straight Arrow Connector 9">
          <a:extLst xmlns:a="http://schemas.openxmlformats.org/drawingml/2006/main">
            <a:ext uri="{FF2B5EF4-FFF2-40B4-BE49-F238E27FC236}">
              <a16:creationId xmlns:a16="http://schemas.microsoft.com/office/drawing/2014/main" id="{54576529-F006-4EFE-B042-75EAADEED64B}"/>
            </a:ext>
          </a:extLst>
        </cdr:cNvPr>
        <cdr:cNvCxnSpPr/>
      </cdr:nvCxnSpPr>
      <cdr:spPr>
        <a:xfrm xmlns:a="http://schemas.openxmlformats.org/drawingml/2006/main" flipH="1">
          <a:off x="2853675" y="1039732"/>
          <a:ext cx="226503"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0.35914</cdr:x>
      <cdr:y>0.83116</cdr:y>
    </cdr:from>
    <cdr:to>
      <cdr:x>0.67493</cdr:x>
      <cdr:y>0.88732</cdr:y>
    </cdr:to>
    <cdr:sp macro="" textlink="">
      <cdr:nvSpPr>
        <cdr:cNvPr id="2" name="TextBox 1"/>
        <cdr:cNvSpPr txBox="1"/>
      </cdr:nvSpPr>
      <cdr:spPr>
        <a:xfrm xmlns:a="http://schemas.openxmlformats.org/drawingml/2006/main">
          <a:off x="2819400" y="3383280"/>
          <a:ext cx="2479072" cy="2286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dirty="0">
              <a:solidFill>
                <a:schemeClr val="tx2"/>
              </a:solidFill>
            </a:rPr>
            <a:t>Valuation July 1</a:t>
          </a:r>
        </a:p>
      </cdr:txBody>
    </cdr:sp>
  </cdr:relSizeAnchor>
  <cdr:relSizeAnchor xmlns:cdr="http://schemas.openxmlformats.org/drawingml/2006/chartDrawing">
    <cdr:from>
      <cdr:x>0.39348</cdr:x>
      <cdr:y>0.14364</cdr:y>
    </cdr:from>
    <cdr:to>
      <cdr:x>0.92185</cdr:x>
      <cdr:y>0.19816</cdr:y>
    </cdr:to>
    <cdr:sp macro="" textlink="">
      <cdr:nvSpPr>
        <cdr:cNvPr id="10" name="TextBox 1"/>
        <cdr:cNvSpPr txBox="1"/>
      </cdr:nvSpPr>
      <cdr:spPr>
        <a:xfrm xmlns:a="http://schemas.openxmlformats.org/drawingml/2006/main">
          <a:off x="3238184" y="689255"/>
          <a:ext cx="4348265"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100" dirty="0">
              <a:solidFill>
                <a:schemeClr val="tx2"/>
              </a:solidFill>
            </a:rPr>
            <a:t>2% annual returns trigger an increased contribution rate in 2028</a:t>
          </a:r>
        </a:p>
      </cdr:txBody>
    </cdr:sp>
  </cdr:relSizeAnchor>
  <cdr:relSizeAnchor xmlns:cdr="http://schemas.openxmlformats.org/drawingml/2006/chartDrawing">
    <cdr:from>
      <cdr:x>0.1202</cdr:x>
      <cdr:y>0.12287</cdr:y>
    </cdr:from>
    <cdr:to>
      <cdr:x>0.39899</cdr:x>
      <cdr:y>0.38611</cdr:y>
    </cdr:to>
    <cdr:cxnSp macro="">
      <cdr:nvCxnSpPr>
        <cdr:cNvPr id="11" name="Straight Arrow Connector 10">
          <a:extLst xmlns:a="http://schemas.openxmlformats.org/drawingml/2006/main">
            <a:ext uri="{FF2B5EF4-FFF2-40B4-BE49-F238E27FC236}">
              <a16:creationId xmlns:a16="http://schemas.microsoft.com/office/drawing/2014/main" id="{8309293F-04DE-4C8C-AE50-B2FE7CD2A35D}"/>
            </a:ext>
          </a:extLst>
        </cdr:cNvPr>
        <cdr:cNvCxnSpPr/>
      </cdr:nvCxnSpPr>
      <cdr:spPr>
        <a:xfrm xmlns:a="http://schemas.openxmlformats.org/drawingml/2006/main" flipV="1">
          <a:off x="989198" y="589599"/>
          <a:ext cx="2294329" cy="1263099"/>
        </a:xfrm>
        <a:prstGeom xmlns:a="http://schemas.openxmlformats.org/drawingml/2006/main" prst="straightConnector1">
          <a:avLst/>
        </a:prstGeom>
        <a:ln xmlns:a="http://schemas.openxmlformats.org/drawingml/2006/main" w="15875">
          <a:solidFill>
            <a:schemeClr val="accent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0.1202</cdr:x>
      <cdr:y>0.12445</cdr:y>
    </cdr:from>
    <cdr:to>
      <cdr:x>0.37144</cdr:x>
      <cdr:y>0.38611</cdr:y>
    </cdr:to>
    <cdr:cxnSp macro="">
      <cdr:nvCxnSpPr>
        <cdr:cNvPr id="15" name="Straight Arrow Connector 14">
          <a:extLst xmlns:a="http://schemas.openxmlformats.org/drawingml/2006/main">
            <a:ext uri="{FF2B5EF4-FFF2-40B4-BE49-F238E27FC236}">
              <a16:creationId xmlns:a16="http://schemas.microsoft.com/office/drawing/2014/main" id="{567754B7-FECD-444E-991F-581FA4D9866E}"/>
            </a:ext>
          </a:extLst>
        </cdr:cNvPr>
        <cdr:cNvCxnSpPr/>
      </cdr:nvCxnSpPr>
      <cdr:spPr>
        <a:xfrm xmlns:a="http://schemas.openxmlformats.org/drawingml/2006/main" flipV="1">
          <a:off x="989198" y="597156"/>
          <a:ext cx="2067619" cy="1255543"/>
        </a:xfrm>
        <a:prstGeom xmlns:a="http://schemas.openxmlformats.org/drawingml/2006/main" prst="straightConnector1">
          <a:avLst/>
        </a:prstGeom>
        <a:ln xmlns:a="http://schemas.openxmlformats.org/drawingml/2006/main" w="25400">
          <a:solidFill>
            <a:schemeClr val="accent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0.1192</cdr:x>
      <cdr:y>0.41287</cdr:y>
    </cdr:from>
    <cdr:to>
      <cdr:x>0.67906</cdr:x>
      <cdr:y>0.5607</cdr:y>
    </cdr:to>
    <cdr:cxnSp macro="">
      <cdr:nvCxnSpPr>
        <cdr:cNvPr id="24" name="Straight Arrow Connector 23">
          <a:extLst xmlns:a="http://schemas.openxmlformats.org/drawingml/2006/main">
            <a:ext uri="{FF2B5EF4-FFF2-40B4-BE49-F238E27FC236}">
              <a16:creationId xmlns:a16="http://schemas.microsoft.com/office/drawing/2014/main" id="{508AD999-8D37-4D3C-BD8B-EF57D6A6459F}"/>
            </a:ext>
          </a:extLst>
        </cdr:cNvPr>
        <cdr:cNvCxnSpPr/>
      </cdr:nvCxnSpPr>
      <cdr:spPr>
        <a:xfrm xmlns:a="http://schemas.openxmlformats.org/drawingml/2006/main">
          <a:off x="980968" y="1981102"/>
          <a:ext cx="4607452" cy="709350"/>
        </a:xfrm>
        <a:prstGeom xmlns:a="http://schemas.openxmlformats.org/drawingml/2006/main" prst="straightConnector1">
          <a:avLst/>
        </a:prstGeom>
        <a:ln xmlns:a="http://schemas.openxmlformats.org/drawingml/2006/main" w="19050">
          <a:solidFill>
            <a:schemeClr val="accent5"/>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0.1192</cdr:x>
      <cdr:y>0.41287</cdr:y>
    </cdr:from>
    <cdr:to>
      <cdr:x>0.53673</cdr:x>
      <cdr:y>0.5607</cdr:y>
    </cdr:to>
    <cdr:cxnSp macro="">
      <cdr:nvCxnSpPr>
        <cdr:cNvPr id="27" name="Straight Arrow Connector 26">
          <a:extLst xmlns:a="http://schemas.openxmlformats.org/drawingml/2006/main">
            <a:ext uri="{FF2B5EF4-FFF2-40B4-BE49-F238E27FC236}">
              <a16:creationId xmlns:a16="http://schemas.microsoft.com/office/drawing/2014/main" id="{DF292050-2EFB-4638-B9DC-85A31CA1C0EA}"/>
            </a:ext>
          </a:extLst>
        </cdr:cNvPr>
        <cdr:cNvCxnSpPr/>
      </cdr:nvCxnSpPr>
      <cdr:spPr>
        <a:xfrm xmlns:a="http://schemas.openxmlformats.org/drawingml/2006/main">
          <a:off x="980968" y="1981102"/>
          <a:ext cx="3436113" cy="709350"/>
        </a:xfrm>
        <a:prstGeom xmlns:a="http://schemas.openxmlformats.org/drawingml/2006/main" prst="straightConnector1">
          <a:avLst/>
        </a:prstGeom>
        <a:ln xmlns:a="http://schemas.openxmlformats.org/drawingml/2006/main" w="22225">
          <a:solidFill>
            <a:schemeClr val="accent5"/>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0.3042</cdr:x>
      <cdr:y>0.06279</cdr:y>
    </cdr:from>
    <cdr:to>
      <cdr:x>0.88659</cdr:x>
      <cdr:y>0.11731</cdr:y>
    </cdr:to>
    <cdr:sp macro="" textlink="">
      <cdr:nvSpPr>
        <cdr:cNvPr id="20" name="TextBox 1"/>
        <cdr:cNvSpPr txBox="1"/>
      </cdr:nvSpPr>
      <cdr:spPr>
        <a:xfrm xmlns:a="http://schemas.openxmlformats.org/drawingml/2006/main">
          <a:off x="2503443" y="301288"/>
          <a:ext cx="4792837"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solidFill>
                <a:schemeClr val="tx2"/>
              </a:solidFill>
            </a:rPr>
            <a:t>0% annual returns trigger an increased contribution rate in FY 2027</a:t>
          </a:r>
        </a:p>
      </cdr:txBody>
    </cdr:sp>
  </cdr:relSizeAnchor>
  <cdr:relSizeAnchor xmlns:cdr="http://schemas.openxmlformats.org/drawingml/2006/chartDrawing">
    <cdr:from>
      <cdr:x>0.5372</cdr:x>
      <cdr:y>0.41343</cdr:y>
    </cdr:from>
    <cdr:to>
      <cdr:x>0.98599</cdr:x>
      <cdr:y>0.46795</cdr:y>
    </cdr:to>
    <cdr:sp macro="" textlink="">
      <cdr:nvSpPr>
        <cdr:cNvPr id="25" name="TextBox 1"/>
        <cdr:cNvSpPr txBox="1"/>
      </cdr:nvSpPr>
      <cdr:spPr>
        <a:xfrm xmlns:a="http://schemas.openxmlformats.org/drawingml/2006/main">
          <a:off x="4420942" y="1983801"/>
          <a:ext cx="3693362" cy="26160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100% funded in 2038 with 8% annual returns</a:t>
          </a:r>
        </a:p>
      </cdr:txBody>
    </cdr:sp>
  </cdr:relSizeAnchor>
  <cdr:relSizeAnchor xmlns:cdr="http://schemas.openxmlformats.org/drawingml/2006/chartDrawing">
    <cdr:from>
      <cdr:x>0.34694</cdr:x>
      <cdr:y>0.59155</cdr:y>
    </cdr:from>
    <cdr:to>
      <cdr:x>0.80292</cdr:x>
      <cdr:y>0.64607</cdr:y>
    </cdr:to>
    <cdr:sp macro="" textlink="">
      <cdr:nvSpPr>
        <cdr:cNvPr id="26" name="TextBox 1"/>
        <cdr:cNvSpPr txBox="1"/>
      </cdr:nvSpPr>
      <cdr:spPr>
        <a:xfrm xmlns:a="http://schemas.openxmlformats.org/drawingml/2006/main">
          <a:off x="2855178" y="2838475"/>
          <a:ext cx="3752533"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100% funded in 2033 with 10% annual returns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CC20F16F-8811-4B51-BB31-320552CC85AF}" type="datetimeFigureOut">
              <a:rPr lang="en-US" smtClean="0"/>
              <a:t>3/29/2021</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6B005CDC-F66A-4EA3-93A4-41602AB21081}" type="datetimeFigureOut">
              <a:rPr lang="en-US" smtClean="0"/>
              <a:t>3/29/2021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a:p>
        </p:txBody>
      </p:sp>
    </p:spTree>
    <p:extLst>
      <p:ext uri="{BB962C8B-B14F-4D97-AF65-F5344CB8AC3E}">
        <p14:creationId xmlns:p14="http://schemas.microsoft.com/office/powerpoint/2010/main" val="139757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peba.sc.gov/contactus.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youtube.com/c/pebatv" TargetMode="External"/><Relationship Id="rId3" Type="http://schemas.openxmlformats.org/officeDocument/2006/relationships/hyperlink" Target="http://www.twitter.com/scpeba" TargetMode="External"/><Relationship Id="rId7" Type="http://schemas.openxmlformats.org/officeDocument/2006/relationships/image" Target="../media/image7.png"/><Relationship Id="rId12" Type="http://schemas.openxmlformats.org/officeDocument/2006/relationships/hyperlink" Target="https://www.instagram.com/s.c.peba/"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facebook.com/scpeba" TargetMode="Externa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hyperlink" Target="http://www.linkedin.com/company/south-carolina-public-employee-benefit-authority/" TargetMode="External"/><Relationship Id="rId4" Type="http://schemas.openxmlformats.org/officeDocument/2006/relationships/image" Target="../media/image5.png"/><Relationship Id="rId9"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tx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632434" y="3657600"/>
            <a:ext cx="5044842" cy="1600200"/>
          </a:xfrm>
        </p:spPr>
        <p:txBody>
          <a:bodyPr anchor="b">
            <a:normAutofit/>
          </a:bodyPr>
          <a:lstStyle>
            <a:lvl1pPr>
              <a:defRPr sz="4500" b="1" baseline="0">
                <a:solidFill>
                  <a:schemeClr val="accent1"/>
                </a:solidFill>
                <a:latin typeface="Century Gothic" panose="020B0502020202020204" pitchFamily="34" charset="0"/>
              </a:defRPr>
            </a:lvl1pPr>
          </a:lstStyle>
          <a:p>
            <a:r>
              <a:rPr lang="en-US" dirty="0"/>
              <a:t>Click to section title</a:t>
            </a:r>
          </a:p>
        </p:txBody>
      </p:sp>
      <p:sp>
        <p:nvSpPr>
          <p:cNvPr id="3" name="Text Placeholder 2"/>
          <p:cNvSpPr>
            <a:spLocks noGrp="1"/>
          </p:cNvSpPr>
          <p:nvPr>
            <p:ph type="body" idx="1" hasCustomPrompt="1"/>
          </p:nvPr>
        </p:nvSpPr>
        <p:spPr>
          <a:xfrm>
            <a:off x="3632434" y="5265739"/>
            <a:ext cx="5044842" cy="914400"/>
          </a:xfrm>
        </p:spPr>
        <p:txBody>
          <a:bodyPr>
            <a:normAutofit/>
          </a:bodyPr>
          <a:lstStyle>
            <a:lvl1pPr marL="0" indent="0">
              <a:buNone/>
              <a:defRPr sz="2500">
                <a:solidFill>
                  <a:schemeClr val="bg2">
                    <a:lumMod val="1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section subtitle</a:t>
            </a:r>
          </a:p>
        </p:txBody>
      </p:sp>
      <p:sp>
        <p:nvSpPr>
          <p:cNvPr id="9" name="Oval 8"/>
          <p:cNvSpPr/>
          <p:nvPr/>
        </p:nvSpPr>
        <p:spPr>
          <a:xfrm>
            <a:off x="8229600" y="6345936"/>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Slide Number Placeholder 5"/>
          <p:cNvSpPr>
            <a:spLocks noGrp="1"/>
          </p:cNvSpPr>
          <p:nvPr>
            <p:ph type="sldNum" sz="quarter" idx="12"/>
          </p:nvPr>
        </p:nvSpPr>
        <p:spPr>
          <a:xfrm>
            <a:off x="8239125" y="6391973"/>
            <a:ext cx="438150" cy="365125"/>
          </a:xfrm>
        </p:spPr>
        <p:txBody>
          <a:bodyPr/>
          <a:lstStyle>
            <a:lvl1pPr algn="ctr">
              <a:defRPr>
                <a:solidFill>
                  <a:schemeClr val="accent1"/>
                </a:solidFill>
                <a:latin typeface="Century Gothic" panose="020B0502020202020204" pitchFamily="34" charset="0"/>
              </a:defRPr>
            </a:lvl1pPr>
          </a:lstStyle>
          <a:p>
            <a:fld id="{3395596C-1CB0-4EC9-B671-0D5B7B6C3633}" type="slidenum">
              <a:rPr lang="en-US" smtClean="0"/>
              <a:pPr/>
              <a:t>‹#›</a:t>
            </a:fld>
            <a:endParaRPr lang="en-US" dirty="0"/>
          </a:p>
        </p:txBody>
      </p:sp>
    </p:spTree>
    <p:extLst>
      <p:ext uri="{BB962C8B-B14F-4D97-AF65-F5344CB8AC3E}">
        <p14:creationId xmlns:p14="http://schemas.microsoft.com/office/powerpoint/2010/main" val="344675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tx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www.peba.sc.gov/contactus.html</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457199" y="1261872"/>
            <a:ext cx="7882129" cy="2399783"/>
            <a:chOff x="457199" y="914400"/>
            <a:chExt cx="7882129" cy="2399783"/>
          </a:xfrm>
        </p:grpSpPr>
        <p:grpSp>
          <p:nvGrpSpPr>
            <p:cNvPr id="5" name="Group 4">
              <a:extLst>
                <a:ext uri="{FF2B5EF4-FFF2-40B4-BE49-F238E27FC236}">
                  <a16:creationId xmlns:a16="http://schemas.microsoft.com/office/drawing/2014/main" id="{09B4AF4F-5CE7-49A5-B674-86B56836ED39}"/>
                </a:ext>
              </a:extLst>
            </p:cNvPr>
            <p:cNvGrpSpPr/>
            <p:nvPr userDrawn="1"/>
          </p:nvGrpSpPr>
          <p:grpSpPr>
            <a:xfrm>
              <a:off x="457200" y="1839972"/>
              <a:ext cx="1982882" cy="548640"/>
              <a:chOff x="457200" y="1783996"/>
              <a:chExt cx="1982882" cy="548640"/>
            </a:xfrm>
          </p:grpSpPr>
          <p:sp>
            <p:nvSpPr>
              <p:cNvPr id="55" name="TextBox 54"/>
              <p:cNvSpPr txBox="1"/>
              <p:nvPr userDrawn="1"/>
            </p:nvSpPr>
            <p:spPr>
              <a:xfrm>
                <a:off x="1085421" y="1827484"/>
                <a:ext cx="1354661" cy="461665"/>
              </a:xfrm>
              <a:prstGeom prst="rect">
                <a:avLst/>
              </a:prstGeom>
              <a:noFill/>
            </p:spPr>
            <p:txBody>
              <a:bodyPr wrap="square" rtlCol="0">
                <a:spAutoFit/>
              </a:bodyPr>
              <a:lstStyle/>
              <a:p>
                <a:r>
                  <a:rPr lang="en-US" sz="2400" dirty="0">
                    <a:hlinkClick r:id="rId3"/>
                  </a:rPr>
                  <a:t>SCPEBA</a:t>
                </a:r>
                <a:endParaRPr lang="en-US" sz="2400" dirty="0"/>
              </a:p>
            </p:txBody>
          </p:sp>
          <p:pic>
            <p:nvPicPr>
              <p:cNvPr id="57" name="Picture 5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1783996"/>
                <a:ext cx="548640" cy="548640"/>
              </a:xfrm>
              <a:prstGeom prst="rect">
                <a:avLst/>
              </a:prstGeom>
            </p:spPr>
          </p:pic>
        </p:grpSp>
        <p:grpSp>
          <p:nvGrpSpPr>
            <p:cNvPr id="9" name="Group 8">
              <a:extLst>
                <a:ext uri="{FF2B5EF4-FFF2-40B4-BE49-F238E27FC236}">
                  <a16:creationId xmlns:a16="http://schemas.microsoft.com/office/drawing/2014/main" id="{56859B8B-7A86-4BA6-AC94-ECD00DC85392}"/>
                </a:ext>
              </a:extLst>
            </p:cNvPr>
            <p:cNvGrpSpPr/>
            <p:nvPr userDrawn="1"/>
          </p:nvGrpSpPr>
          <p:grpSpPr>
            <a:xfrm>
              <a:off x="457200" y="914400"/>
              <a:ext cx="2711015" cy="548640"/>
              <a:chOff x="457200" y="914400"/>
              <a:chExt cx="2711015" cy="548640"/>
            </a:xfrm>
          </p:grpSpPr>
          <p:pic>
            <p:nvPicPr>
              <p:cNvPr id="56" name="Picture 5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200" y="914400"/>
                <a:ext cx="548640" cy="548640"/>
              </a:xfrm>
              <a:prstGeom prst="rect">
                <a:avLst/>
              </a:prstGeom>
            </p:spPr>
          </p:pic>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6"/>
                  </a:rPr>
                  <a:t>SCPEBA</a:t>
                </a:r>
                <a:endParaRPr lang="en-US" sz="2400" dirty="0"/>
              </a:p>
            </p:txBody>
          </p:sp>
        </p:grpSp>
        <p:grpSp>
          <p:nvGrpSpPr>
            <p:cNvPr id="10" name="Group 9">
              <a:extLst>
                <a:ext uri="{FF2B5EF4-FFF2-40B4-BE49-F238E27FC236}">
                  <a16:creationId xmlns:a16="http://schemas.microsoft.com/office/drawing/2014/main" id="{9D1A52C8-3A0C-430A-8772-E86DF8BC402C}"/>
                </a:ext>
              </a:extLst>
            </p:cNvPr>
            <p:cNvGrpSpPr/>
            <p:nvPr userDrawn="1"/>
          </p:nvGrpSpPr>
          <p:grpSpPr>
            <a:xfrm>
              <a:off x="3247796" y="914400"/>
              <a:ext cx="2202391" cy="548640"/>
              <a:chOff x="3247796" y="914400"/>
              <a:chExt cx="2202391" cy="548640"/>
            </a:xfrm>
          </p:grpSpPr>
          <p:pic>
            <p:nvPicPr>
              <p:cNvPr id="58" name="Picture 5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47796" y="914400"/>
                <a:ext cx="548640" cy="548640"/>
              </a:xfrm>
              <a:prstGeom prst="rect">
                <a:avLst/>
              </a:prstGeom>
            </p:spPr>
          </p:pic>
          <p:sp>
            <p:nvSpPr>
              <p:cNvPr id="61" name="TextBox 60"/>
              <p:cNvSpPr txBox="1"/>
              <p:nvPr userDrawn="1"/>
            </p:nvSpPr>
            <p:spPr>
              <a:xfrm>
                <a:off x="3875393" y="957888"/>
                <a:ext cx="1574794" cy="461665"/>
              </a:xfrm>
              <a:prstGeom prst="rect">
                <a:avLst/>
              </a:prstGeom>
              <a:noFill/>
            </p:spPr>
            <p:txBody>
              <a:bodyPr wrap="square" rtlCol="0">
                <a:spAutoFit/>
              </a:bodyPr>
              <a:lstStyle/>
              <a:p>
                <a:r>
                  <a:rPr lang="en-US" sz="2400" u="sng" dirty="0">
                    <a:hlinkClick r:id="rId8"/>
                  </a:rPr>
                  <a:t>PEBA TV</a:t>
                </a:r>
                <a:endParaRPr lang="en-US" sz="2400" dirty="0"/>
              </a:p>
            </p:txBody>
          </p:sp>
        </p:grpSp>
        <p:grpSp>
          <p:nvGrpSpPr>
            <p:cNvPr id="4" name="Group 3">
              <a:extLst>
                <a:ext uri="{FF2B5EF4-FFF2-40B4-BE49-F238E27FC236}">
                  <a16:creationId xmlns:a16="http://schemas.microsoft.com/office/drawing/2014/main" id="{8591CF0F-8F1D-450A-B63B-BCA910C8AFCF}"/>
                </a:ext>
              </a:extLst>
            </p:cNvPr>
            <p:cNvGrpSpPr/>
            <p:nvPr userDrawn="1"/>
          </p:nvGrpSpPr>
          <p:grpSpPr>
            <a:xfrm>
              <a:off x="457199" y="2765543"/>
              <a:ext cx="7882129" cy="548640"/>
              <a:chOff x="457199" y="2765543"/>
              <a:chExt cx="7882129" cy="548640"/>
            </a:xfrm>
          </p:grpSpPr>
          <p:pic>
            <p:nvPicPr>
              <p:cNvPr id="62" name="Picture 61"/>
              <p:cNvPicPr/>
              <p:nvPr userDrawn="1"/>
            </p:nvPicPr>
            <p:blipFill>
              <a:blip r:embed="rId9">
                <a:extLst>
                  <a:ext uri="{28A0092B-C50C-407E-A947-70E740481C1C}">
                    <a14:useLocalDpi xmlns:a14="http://schemas.microsoft.com/office/drawing/2010/main" val="0"/>
                  </a:ext>
                </a:extLst>
              </a:blip>
              <a:stretch>
                <a:fillRect/>
              </a:stretch>
            </p:blipFill>
            <p:spPr bwMode="auto">
              <a:xfrm>
                <a:off x="457199" y="2765543"/>
                <a:ext cx="548640" cy="548640"/>
              </a:xfrm>
              <a:prstGeom prst="rect">
                <a:avLst/>
              </a:prstGeom>
              <a:ln>
                <a:noFill/>
              </a:ln>
              <a:extLst>
                <a:ext uri="{53640926-AAD7-44D8-BBD7-CCE9431645EC}">
                  <a14:shadowObscured xmlns:a14="http://schemas.microsoft.com/office/drawing/2010/main"/>
                </a:ext>
              </a:extLst>
            </p:spPr>
          </p:pic>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0"/>
                  </a:rPr>
                  <a:t>South Carolina Public Employee Benefit Authority</a:t>
                </a:r>
                <a:endParaRPr lang="en-US" sz="3600" dirty="0"/>
              </a:p>
            </p:txBody>
          </p:sp>
        </p:grpSp>
        <p:grpSp>
          <p:nvGrpSpPr>
            <p:cNvPr id="11" name="Group 10">
              <a:extLst>
                <a:ext uri="{FF2B5EF4-FFF2-40B4-BE49-F238E27FC236}">
                  <a16:creationId xmlns:a16="http://schemas.microsoft.com/office/drawing/2014/main" id="{60B77830-6441-4B94-AC87-865C09DEF584}"/>
                </a:ext>
              </a:extLst>
            </p:cNvPr>
            <p:cNvGrpSpPr/>
            <p:nvPr userDrawn="1"/>
          </p:nvGrpSpPr>
          <p:grpSpPr>
            <a:xfrm>
              <a:off x="3247796" y="1839972"/>
              <a:ext cx="1982881" cy="548640"/>
              <a:chOff x="3247173" y="1777852"/>
              <a:chExt cx="1982881" cy="548640"/>
            </a:xfrm>
          </p:grpSpPr>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47173" y="1777852"/>
                <a:ext cx="548640" cy="548640"/>
              </a:xfrm>
              <a:prstGeom prst="rect">
                <a:avLst/>
              </a:prstGeom>
            </p:spPr>
          </p:pic>
          <p:sp>
            <p:nvSpPr>
              <p:cNvPr id="19" name="TextBox 18"/>
              <p:cNvSpPr txBox="1"/>
              <p:nvPr userDrawn="1"/>
            </p:nvSpPr>
            <p:spPr>
              <a:xfrm>
                <a:off x="3875393" y="1821340"/>
                <a:ext cx="1354661" cy="461665"/>
              </a:xfrm>
              <a:prstGeom prst="rect">
                <a:avLst/>
              </a:prstGeom>
              <a:noFill/>
            </p:spPr>
            <p:txBody>
              <a:bodyPr wrap="square" rtlCol="0">
                <a:spAutoFit/>
              </a:bodyPr>
              <a:lstStyle/>
              <a:p>
                <a:r>
                  <a:rPr lang="en-US" sz="2400" dirty="0">
                    <a:hlinkClick r:id="rId12"/>
                  </a:rPr>
                  <a:t>s.c.peba</a:t>
                </a:r>
                <a:endParaRPr lang="en-US" sz="2400" dirty="0"/>
              </a:p>
            </p:txBody>
          </p:sp>
        </p:gr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Retirement Systems update</a:t>
            </a:r>
          </a:p>
        </p:txBody>
      </p:sp>
      <p:sp>
        <p:nvSpPr>
          <p:cNvPr id="3" name="Subtitle 2"/>
          <p:cNvSpPr>
            <a:spLocks noGrp="1"/>
          </p:cNvSpPr>
          <p:nvPr>
            <p:ph type="subTitle" idx="1"/>
          </p:nvPr>
        </p:nvSpPr>
        <p:spPr/>
        <p:txBody>
          <a:bodyPr>
            <a:normAutofit/>
          </a:bodyPr>
          <a:lstStyle/>
          <a:p>
            <a:r>
              <a:rPr lang="en-US" dirty="0"/>
              <a:t>Senate Finance Retirement Systems Standing Subcommittee</a:t>
            </a:r>
          </a:p>
          <a:p>
            <a:r>
              <a:rPr lang="en-US" dirty="0"/>
              <a:t>March 30, 2021</a:t>
            </a:r>
          </a:p>
        </p:txBody>
      </p:sp>
    </p:spTree>
    <p:extLst>
      <p:ext uri="{BB962C8B-B14F-4D97-AF65-F5344CB8AC3E}">
        <p14:creationId xmlns:p14="http://schemas.microsoft.com/office/powerpoint/2010/main" val="2232808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Retirement System Funding and Administration Act of 2017</a:t>
            </a:r>
          </a:p>
        </p:txBody>
      </p:sp>
      <p:sp>
        <p:nvSpPr>
          <p:cNvPr id="3" name="Content Placeholder 2"/>
          <p:cNvSpPr>
            <a:spLocks noGrp="1"/>
          </p:cNvSpPr>
          <p:nvPr>
            <p:ph idx="1"/>
          </p:nvPr>
        </p:nvSpPr>
        <p:spPr/>
        <p:txBody>
          <a:bodyPr/>
          <a:lstStyle/>
          <a:p>
            <a:r>
              <a:rPr lang="en-US" dirty="0"/>
              <a:t>Gradually reduced the maximum funding period from 30 years to 20 years by July 1, 2027.</a:t>
            </a:r>
          </a:p>
          <a:p>
            <a:pPr lvl="1"/>
            <a:r>
              <a:rPr lang="en-US" dirty="0"/>
              <a:t>Schedule reflects a one year reduction in the funding period for each of the next 10 years, but also allows for future unforeseen investment losses.</a:t>
            </a:r>
          </a:p>
          <a:p>
            <a:r>
              <a:rPr lang="en-US" dirty="0"/>
              <a:t>The legislation took several important steps to increase funding to the Retirement Systems, which improves the financial condition of the plans more quickly and incorporates a cushion for possible future adverse investment experience.</a:t>
            </a:r>
          </a:p>
          <a:p>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10</a:t>
            </a:fld>
            <a:endParaRPr lang="en-US" dirty="0"/>
          </a:p>
        </p:txBody>
      </p:sp>
    </p:spTree>
    <p:extLst>
      <p:ext uri="{BB962C8B-B14F-4D97-AF65-F5344CB8AC3E}">
        <p14:creationId xmlns:p14="http://schemas.microsoft.com/office/powerpoint/2010/main" val="323562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1928371586"/>
              </p:ext>
            </p:extLst>
          </p:nvPr>
        </p:nvGraphicFramePr>
        <p:xfrm>
          <a:off x="457200" y="1285054"/>
          <a:ext cx="8101584" cy="4389120"/>
        </p:xfrm>
        <a:graphic>
          <a:graphicData uri="http://schemas.openxmlformats.org/drawingml/2006/table">
            <a:tbl>
              <a:tblPr firstRow="1" bandRow="1">
                <a:tableStyleId>{5940675A-B579-460E-94D1-54222C63F5DA}</a:tableStyleId>
              </a:tblPr>
              <a:tblGrid>
                <a:gridCol w="3968496">
                  <a:extLst>
                    <a:ext uri="{9D8B030D-6E8A-4147-A177-3AD203B41FA5}">
                      <a16:colId xmlns:a16="http://schemas.microsoft.com/office/drawing/2014/main" val="20000"/>
                    </a:ext>
                  </a:extLst>
                </a:gridCol>
                <a:gridCol w="1033272">
                  <a:extLst>
                    <a:ext uri="{9D8B030D-6E8A-4147-A177-3AD203B41FA5}">
                      <a16:colId xmlns:a16="http://schemas.microsoft.com/office/drawing/2014/main" val="20001"/>
                    </a:ext>
                  </a:extLst>
                </a:gridCol>
                <a:gridCol w="1033272">
                  <a:extLst>
                    <a:ext uri="{9D8B030D-6E8A-4147-A177-3AD203B41FA5}">
                      <a16:colId xmlns:a16="http://schemas.microsoft.com/office/drawing/2014/main" val="4109866245"/>
                    </a:ext>
                  </a:extLst>
                </a:gridCol>
                <a:gridCol w="1033272">
                  <a:extLst>
                    <a:ext uri="{9D8B030D-6E8A-4147-A177-3AD203B41FA5}">
                      <a16:colId xmlns:a16="http://schemas.microsoft.com/office/drawing/2014/main" val="2166597336"/>
                    </a:ext>
                  </a:extLst>
                </a:gridCol>
                <a:gridCol w="1033272">
                  <a:extLst>
                    <a:ext uri="{9D8B030D-6E8A-4147-A177-3AD203B41FA5}">
                      <a16:colId xmlns:a16="http://schemas.microsoft.com/office/drawing/2014/main" val="20002"/>
                    </a:ext>
                  </a:extLst>
                </a:gridCol>
              </a:tblGrid>
              <a:tr h="320040">
                <a:tc>
                  <a:txBody>
                    <a:bodyPr/>
                    <a:lstStyle/>
                    <a:p>
                      <a:pPr algn="l"/>
                      <a:endParaRPr lang="en-US" sz="1500" b="1" dirty="0">
                        <a:solidFill>
                          <a:schemeClr val="bg1"/>
                        </a:solidFill>
                      </a:endParaRP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500" b="1" dirty="0">
                          <a:solidFill>
                            <a:schemeClr val="bg1"/>
                          </a:solidFill>
                        </a:rPr>
                        <a:t>SCRS</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400" b="1" dirty="0">
                        <a:solidFill>
                          <a:schemeClr val="bg1"/>
                        </a:solidFill>
                      </a:endParaRP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500" b="1" dirty="0">
                          <a:solidFill>
                            <a:schemeClr val="bg1"/>
                          </a:solidFill>
                        </a:rPr>
                        <a:t>PORS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400" b="1" dirty="0">
                        <a:solidFill>
                          <a:schemeClr val="bg1"/>
                        </a:solidFill>
                      </a:endParaRP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859955643"/>
                  </a:ext>
                </a:extLst>
              </a:tr>
              <a:tr h="320040">
                <a:tc>
                  <a:txBody>
                    <a:bodyPr/>
                    <a:lstStyle/>
                    <a:p>
                      <a:pPr algn="l"/>
                      <a:endParaRPr lang="en-US" sz="1500" b="1" dirty="0">
                        <a:solidFill>
                          <a:schemeClr val="tx2"/>
                        </a:solidFill>
                      </a:endParaRP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b="1" dirty="0">
                          <a:solidFill>
                            <a:schemeClr val="tx2"/>
                          </a:solidFill>
                        </a:rPr>
                        <a:t>2020</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450" b="1" dirty="0">
                          <a:solidFill>
                            <a:schemeClr val="tx2"/>
                          </a:solidFill>
                        </a:rPr>
                        <a:t>2019</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450" b="1" dirty="0">
                          <a:solidFill>
                            <a:schemeClr val="tx2"/>
                          </a:solidFill>
                        </a:rPr>
                        <a:t>2020</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450" b="1" dirty="0">
                          <a:solidFill>
                            <a:schemeClr val="tx2"/>
                          </a:solidFill>
                        </a:rPr>
                        <a:t>2019</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320040">
                <a:tc>
                  <a:txBody>
                    <a:bodyPr/>
                    <a:lstStyle/>
                    <a:p>
                      <a:pPr algn="l"/>
                      <a:r>
                        <a:rPr lang="en-US" sz="1500" b="1" dirty="0">
                          <a:solidFill>
                            <a:schemeClr val="tx2"/>
                          </a:solidFill>
                        </a:rPr>
                        <a:t>Actuarial accrued liability</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$52,061</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$50,439</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$8,112</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$7,737</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0040">
                <a:tc>
                  <a:txBody>
                    <a:bodyPr/>
                    <a:lstStyle/>
                    <a:p>
                      <a:pPr algn="l"/>
                      <a:r>
                        <a:rPr lang="en-US" sz="1500" b="1" dirty="0">
                          <a:solidFill>
                            <a:schemeClr val="tx2"/>
                          </a:solidFill>
                        </a:rPr>
                        <a:t>Actuarial (smoothed) value assets</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u="sng" dirty="0">
                          <a:solidFill>
                            <a:schemeClr val="tx2"/>
                          </a:solidFill>
                        </a:rPr>
                        <a:t>$28,172</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u="sng" dirty="0">
                          <a:solidFill>
                            <a:schemeClr val="tx2"/>
                          </a:solidFill>
                        </a:rPr>
                        <a:t>$27,444</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u="sng" dirty="0">
                          <a:solidFill>
                            <a:schemeClr val="tx2"/>
                          </a:solidFill>
                        </a:rPr>
                        <a:t>$5,070</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u="sng" dirty="0">
                          <a:solidFill>
                            <a:schemeClr val="tx2"/>
                          </a:solidFill>
                        </a:rPr>
                        <a:t>$4,854</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0040">
                <a:tc>
                  <a:txBody>
                    <a:bodyPr/>
                    <a:lstStyle/>
                    <a:p>
                      <a:pPr algn="l"/>
                      <a:r>
                        <a:rPr lang="en-US" sz="1500" b="1" dirty="0">
                          <a:solidFill>
                            <a:schemeClr val="tx2"/>
                          </a:solidFill>
                        </a:rPr>
                        <a:t>Unfunded liability (UAAL)</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$23,889</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$22,995</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$3,042</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$2,885</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0040">
                <a:tc>
                  <a:txBody>
                    <a:bodyPr/>
                    <a:lstStyle/>
                    <a:p>
                      <a:pPr algn="l"/>
                      <a:r>
                        <a:rPr lang="en-US" sz="1500" b="1" dirty="0">
                          <a:solidFill>
                            <a:schemeClr val="tx2"/>
                          </a:solidFill>
                        </a:rPr>
                        <a:t>Funded ratio</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54%</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54%</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63%</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63%</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0040">
                <a:tc>
                  <a:txBody>
                    <a:bodyPr/>
                    <a:lstStyle/>
                    <a:p>
                      <a:pPr algn="l"/>
                      <a:r>
                        <a:rPr lang="en-US" sz="1500" b="1" dirty="0">
                          <a:solidFill>
                            <a:schemeClr val="tx2"/>
                          </a:solidFill>
                        </a:rPr>
                        <a:t>Member contribution rate</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9.00%</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9.00%</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9.75%</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9.75%</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0040">
                <a:tc>
                  <a:txBody>
                    <a:bodyPr/>
                    <a:lstStyle/>
                    <a:p>
                      <a:pPr algn="l"/>
                      <a:r>
                        <a:rPr lang="en-US" sz="1500" b="1" dirty="0">
                          <a:solidFill>
                            <a:schemeClr val="tx2"/>
                          </a:solidFill>
                        </a:rPr>
                        <a:t>Employer contribution rate next FY</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u="sng" dirty="0">
                          <a:solidFill>
                            <a:schemeClr val="tx2"/>
                          </a:solidFill>
                        </a:rPr>
                        <a:t>16.56%</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u="sng" dirty="0">
                          <a:solidFill>
                            <a:schemeClr val="tx2"/>
                          </a:solidFill>
                        </a:rPr>
                        <a:t>15.56%</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u="sng" dirty="0">
                          <a:solidFill>
                            <a:schemeClr val="tx2"/>
                          </a:solidFill>
                        </a:rPr>
                        <a:t>19.24%</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u="sng" dirty="0">
                          <a:solidFill>
                            <a:schemeClr val="tx2"/>
                          </a:solidFill>
                        </a:rPr>
                        <a:t>18.24%</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20040">
                <a:tc>
                  <a:txBody>
                    <a:bodyPr/>
                    <a:lstStyle/>
                    <a:p>
                      <a:pPr algn="l"/>
                      <a:r>
                        <a:rPr lang="en-US" sz="1500" b="1" dirty="0">
                          <a:solidFill>
                            <a:schemeClr val="tx2"/>
                          </a:solidFill>
                        </a:rPr>
                        <a:t>Total contribution rate</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25.56%</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50" dirty="0">
                          <a:solidFill>
                            <a:schemeClr val="tx2"/>
                          </a:solidFill>
                        </a:rPr>
                        <a:t>24.56%</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28.99%</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27.99%</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20040">
                <a:tc>
                  <a:txBody>
                    <a:bodyPr/>
                    <a:lstStyle/>
                    <a:p>
                      <a:pPr algn="l"/>
                      <a:r>
                        <a:rPr lang="en-US" sz="1500" b="1" dirty="0">
                          <a:solidFill>
                            <a:schemeClr val="tx2"/>
                          </a:solidFill>
                        </a:rPr>
                        <a:t>Calculated funding period</a:t>
                      </a:r>
                    </a:p>
                    <a:p>
                      <a:pPr algn="l"/>
                      <a:r>
                        <a:rPr lang="en-US" sz="1500" b="0" i="1" dirty="0">
                          <a:solidFill>
                            <a:schemeClr val="tx2"/>
                          </a:solidFill>
                        </a:rPr>
                        <a:t>Based on FY 2022 contribution rates</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20 years</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23 years</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18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20 years</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2169342"/>
                  </a:ext>
                </a:extLst>
              </a:tr>
              <a:tr h="320040">
                <a:tc>
                  <a:txBody>
                    <a:bodyPr/>
                    <a:lstStyle/>
                    <a:p>
                      <a:pPr algn="l"/>
                      <a:r>
                        <a:rPr lang="en-US" sz="1500" b="1" dirty="0">
                          <a:solidFill>
                            <a:schemeClr val="tx2"/>
                          </a:solidFill>
                        </a:rPr>
                        <a:t>Expected contributions (actual for prior year)</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50" dirty="0">
                        <a:solidFill>
                          <a:schemeClr val="tx2"/>
                        </a:solidFill>
                      </a:endParaRP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50" dirty="0">
                        <a:solidFill>
                          <a:schemeClr val="tx2"/>
                        </a:solidFill>
                      </a:endParaRP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50" dirty="0">
                        <a:solidFill>
                          <a:schemeClr val="tx2"/>
                        </a:solidFill>
                      </a:endParaRP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50" dirty="0">
                        <a:solidFill>
                          <a:schemeClr val="tx2"/>
                        </a:solidFill>
                      </a:endParaRP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353482"/>
                  </a:ext>
                </a:extLst>
              </a:tr>
              <a:tr h="320040">
                <a:tc>
                  <a:txBody>
                    <a:bodyPr/>
                    <a:lstStyle/>
                    <a:p>
                      <a:pPr lvl="1" algn="l"/>
                      <a:r>
                        <a:rPr lang="en-US" sz="1500" b="1" dirty="0">
                          <a:solidFill>
                            <a:schemeClr val="tx2"/>
                          </a:solidFill>
                        </a:rPr>
                        <a:t>Member</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$924</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$923</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$152</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$152</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2177015"/>
                  </a:ext>
                </a:extLst>
              </a:tr>
              <a:tr h="320040">
                <a:tc>
                  <a:txBody>
                    <a:bodyPr/>
                    <a:lstStyle/>
                    <a:p>
                      <a:pPr lvl="1" algn="l"/>
                      <a:r>
                        <a:rPr lang="en-US" sz="1500" b="1" dirty="0">
                          <a:solidFill>
                            <a:schemeClr val="tx2"/>
                          </a:solidFill>
                        </a:rPr>
                        <a:t>Employer</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$1,788</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$1,737</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$284</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50" dirty="0">
                          <a:solidFill>
                            <a:schemeClr val="tx2"/>
                          </a:solidFill>
                        </a:rPr>
                        <a:t>$276</a:t>
                      </a:r>
                    </a:p>
                  </a:txBody>
                  <a:tcPr marL="204675" marR="2046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749957"/>
                  </a:ext>
                </a:extLst>
              </a:tr>
            </a:tbl>
          </a:graphicData>
        </a:graphic>
      </p:graphicFrame>
      <p:sp>
        <p:nvSpPr>
          <p:cNvPr id="2" name="Title 1"/>
          <p:cNvSpPr>
            <a:spLocks noGrp="1"/>
          </p:cNvSpPr>
          <p:nvPr>
            <p:ph type="title"/>
          </p:nvPr>
        </p:nvSpPr>
        <p:spPr/>
        <p:txBody>
          <a:bodyPr>
            <a:normAutofit fontScale="90000"/>
          </a:bodyPr>
          <a:lstStyle/>
          <a:p>
            <a:r>
              <a:rPr lang="en-US" dirty="0"/>
              <a:t>Summary of July 1, 2020, SCRS and PORS valuation results </a:t>
            </a:r>
          </a:p>
        </p:txBody>
      </p:sp>
      <p:sp>
        <p:nvSpPr>
          <p:cNvPr id="4" name="Slide Number Placeholder 3"/>
          <p:cNvSpPr>
            <a:spLocks noGrp="1"/>
          </p:cNvSpPr>
          <p:nvPr>
            <p:ph type="sldNum" sz="quarter" idx="12"/>
          </p:nvPr>
        </p:nvSpPr>
        <p:spPr/>
        <p:txBody>
          <a:bodyPr/>
          <a:lstStyle/>
          <a:p>
            <a:fld id="{28024367-D536-4F59-B2ED-0E7825EDA9AF}" type="slidenum">
              <a:rPr lang="en-US" smtClean="0"/>
              <a:pPr/>
              <a:t>11</a:t>
            </a:fld>
            <a:endParaRPr lang="en-US" dirty="0"/>
          </a:p>
        </p:txBody>
      </p:sp>
      <p:sp>
        <p:nvSpPr>
          <p:cNvPr id="7" name="Rectangle 6">
            <a:extLst>
              <a:ext uri="{FF2B5EF4-FFF2-40B4-BE49-F238E27FC236}">
                <a16:creationId xmlns:a16="http://schemas.microsoft.com/office/drawing/2014/main" id="{2CFAC565-26E5-4BD4-AB6A-60228DF8BA60}"/>
              </a:ext>
            </a:extLst>
          </p:cNvPr>
          <p:cNvSpPr/>
          <p:nvPr/>
        </p:nvSpPr>
        <p:spPr>
          <a:xfrm>
            <a:off x="457198" y="1285054"/>
            <a:ext cx="1749107" cy="246221"/>
          </a:xfrm>
          <a:prstGeom prst="rect">
            <a:avLst/>
          </a:prstGeom>
        </p:spPr>
        <p:txBody>
          <a:bodyPr wrap="square">
            <a:spAutoFit/>
          </a:bodyPr>
          <a:lstStyle/>
          <a:p>
            <a:pPr>
              <a:defRPr sz="1862" b="0" i="0" u="none" strike="noStrike" kern="1200" spc="0" baseline="0">
                <a:solidFill>
                  <a:srgbClr val="1260A7">
                    <a:lumMod val="65000"/>
                    <a:lumOff val="35000"/>
                  </a:srgbClr>
                </a:solidFill>
                <a:latin typeface="+mn-lt"/>
                <a:ea typeface="+mn-ea"/>
                <a:cs typeface="+mn-cs"/>
              </a:defRPr>
            </a:pPr>
            <a:r>
              <a:rPr lang="en-US" sz="1000" i="1" dirty="0">
                <a:solidFill>
                  <a:schemeClr val="tx2"/>
                </a:solidFill>
              </a:rPr>
              <a:t>Amounts expressed in millions</a:t>
            </a:r>
          </a:p>
        </p:txBody>
      </p:sp>
    </p:spTree>
    <p:extLst>
      <p:ext uri="{BB962C8B-B14F-4D97-AF65-F5344CB8AC3E}">
        <p14:creationId xmlns:p14="http://schemas.microsoft.com/office/powerpoint/2010/main" val="327057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SCRS unfunded liability as of June 30, 2020</a:t>
            </a:r>
          </a:p>
        </p:txBody>
      </p:sp>
      <p:graphicFrame>
        <p:nvGraphicFramePr>
          <p:cNvPr id="7" name="Content Placeholder 6"/>
          <p:cNvGraphicFramePr>
            <a:graphicFrameLocks noGrp="1"/>
          </p:cNvGraphicFramePr>
          <p:nvPr>
            <p:ph idx="1"/>
          </p:nvPr>
        </p:nvGraphicFramePr>
        <p:xfrm>
          <a:off x="457200" y="1262063"/>
          <a:ext cx="6587300" cy="4113658"/>
        </p:xfrm>
        <a:graphic>
          <a:graphicData uri="http://schemas.openxmlformats.org/drawingml/2006/table">
            <a:tbl>
              <a:tblPr firstRow="1" firstCol="1" bandRow="1">
                <a:tableStyleId>{2D5ABB26-0587-4C30-8999-92F81FD0307C}</a:tableStyleId>
              </a:tblPr>
              <a:tblGrid>
                <a:gridCol w="329184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9540">
                  <a:extLst>
                    <a:ext uri="{9D8B030D-6E8A-4147-A177-3AD203B41FA5}">
                      <a16:colId xmlns:a16="http://schemas.microsoft.com/office/drawing/2014/main" val="20002"/>
                    </a:ext>
                  </a:extLst>
                </a:gridCol>
              </a:tblGrid>
              <a:tr h="457200">
                <a:tc>
                  <a:txBody>
                    <a:bodyPr/>
                    <a:lstStyle/>
                    <a:p>
                      <a:pPr marL="0" marR="0" algn="l">
                        <a:spcBef>
                          <a:spcPts val="0"/>
                        </a:spcBef>
                        <a:spcAft>
                          <a:spcPts val="600"/>
                        </a:spcAft>
                      </a:pPr>
                      <a:endParaRPr lang="en-US" sz="1800" b="1" dirty="0">
                        <a:solidFill>
                          <a:schemeClr val="bg1"/>
                        </a:solidFill>
                        <a:effectLst/>
                        <a:latin typeface="+mn-lt"/>
                        <a:cs typeface="Franklin Gothic Demi" panose="020B0703020102020204" pitchFamily="34" charset="0"/>
                      </a:endParaRPr>
                    </a:p>
                  </a:txBody>
                  <a:tcPr marT="36576" marB="36576"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algn="ctr">
                        <a:spcBef>
                          <a:spcPts val="0"/>
                        </a:spcBef>
                        <a:spcAft>
                          <a:spcPts val="600"/>
                        </a:spcAft>
                      </a:pPr>
                      <a:r>
                        <a:rPr lang="en-US" sz="1800" b="1" dirty="0">
                          <a:solidFill>
                            <a:schemeClr val="bg1"/>
                          </a:solidFill>
                          <a:effectLst/>
                          <a:latin typeface="+mn-lt"/>
                        </a:rPr>
                        <a:t>Market value</a:t>
                      </a:r>
                    </a:p>
                    <a:p>
                      <a:pPr marL="0" marR="0" algn="ctr">
                        <a:spcBef>
                          <a:spcPts val="0"/>
                        </a:spcBef>
                        <a:spcAft>
                          <a:spcPts val="600"/>
                        </a:spcAft>
                      </a:pPr>
                      <a:r>
                        <a:rPr lang="en-US" sz="1800" b="0" dirty="0">
                          <a:solidFill>
                            <a:schemeClr val="bg1"/>
                          </a:solidFill>
                          <a:effectLst/>
                          <a:latin typeface="+mn-lt"/>
                        </a:rPr>
                        <a:t>$25.769 billion</a:t>
                      </a:r>
                      <a:endParaRPr lang="en-US" sz="1800" b="0" dirty="0">
                        <a:solidFill>
                          <a:schemeClr val="bg1"/>
                        </a:solidFill>
                        <a:effectLst/>
                        <a:latin typeface="+mn-lt"/>
                        <a:cs typeface="Franklin Gothic Demi" panose="020B0703020102020204" pitchFamily="34" charset="0"/>
                      </a:endParaRPr>
                    </a:p>
                  </a:txBody>
                  <a:tcPr marT="36576" marB="36576"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600"/>
                        </a:spcAft>
                      </a:pPr>
                      <a:r>
                        <a:rPr lang="en-US" sz="1800" b="1" dirty="0">
                          <a:solidFill>
                            <a:schemeClr val="bg1"/>
                          </a:solidFill>
                          <a:effectLst/>
                          <a:latin typeface="+mn-lt"/>
                        </a:rPr>
                        <a:t>Actuarial value</a:t>
                      </a:r>
                    </a:p>
                    <a:p>
                      <a:pPr marL="0" marR="0" algn="ctr">
                        <a:lnSpc>
                          <a:spcPct val="107000"/>
                        </a:lnSpc>
                        <a:spcBef>
                          <a:spcPts val="0"/>
                        </a:spcBef>
                        <a:spcAft>
                          <a:spcPts val="600"/>
                        </a:spcAft>
                      </a:pPr>
                      <a:r>
                        <a:rPr lang="en-US" sz="1800" b="0" dirty="0">
                          <a:solidFill>
                            <a:schemeClr val="bg1"/>
                          </a:solidFill>
                          <a:effectLst/>
                          <a:latin typeface="+mn-lt"/>
                        </a:rPr>
                        <a:t>$23.889 billion</a:t>
                      </a:r>
                      <a:endParaRPr lang="en-US" sz="1800" b="0" dirty="0">
                        <a:solidFill>
                          <a:schemeClr val="bg1"/>
                        </a:solidFill>
                        <a:effectLst/>
                        <a:latin typeface="+mn-lt"/>
                        <a:cs typeface="Franklin Gothic Demi" panose="020B0703020102020204" pitchFamily="34" charset="0"/>
                      </a:endParaRPr>
                    </a:p>
                  </a:txBody>
                  <a:tcPr marT="36576" marB="36576"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57200">
                <a:tc>
                  <a:txBody>
                    <a:bodyPr/>
                    <a:lstStyle/>
                    <a:p>
                      <a:pPr marL="0" marR="0" lvl="0" indent="0">
                        <a:lnSpc>
                          <a:spcPct val="107000"/>
                        </a:lnSpc>
                        <a:spcBef>
                          <a:spcPts val="0"/>
                        </a:spcBef>
                        <a:spcAft>
                          <a:spcPts val="0"/>
                        </a:spcAft>
                        <a:buFont typeface="Symbol" panose="05050102010706020507" pitchFamily="18" charset="2"/>
                        <a:buNone/>
                      </a:pPr>
                      <a:r>
                        <a:rPr lang="en-US" sz="1800" b="1" dirty="0">
                          <a:solidFill>
                            <a:schemeClr val="tx2"/>
                          </a:solidFill>
                          <a:effectLst/>
                          <a:latin typeface="+mn-lt"/>
                          <a:ea typeface="Calibri" panose="020F0502020204030204" pitchFamily="34" charset="0"/>
                          <a:cs typeface="Times New Roman" panose="02020603050405020304" pitchFamily="18" charset="0"/>
                        </a:rPr>
                        <a:t>Investment experience</a:t>
                      </a:r>
                    </a:p>
                  </a:txBody>
                  <a:tcPr marT="36576" marB="36576"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2"/>
                          </a:solidFill>
                          <a:effectLst/>
                          <a:latin typeface="Calibri" panose="020F0502020204030204" pitchFamily="34" charset="0"/>
                          <a:ea typeface="Calibri" panose="020F0502020204030204" pitchFamily="34" charset="0"/>
                        </a:rPr>
                        <a:t>$10.513 billion</a:t>
                      </a:r>
                    </a:p>
                  </a:txBody>
                  <a:tcPr marT="36830" marB="3683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2"/>
                          </a:solidFill>
                          <a:effectLst/>
                          <a:latin typeface="Calibri" panose="020F0502020204030204" pitchFamily="34" charset="0"/>
                          <a:ea typeface="Calibri" panose="020F0502020204030204" pitchFamily="34" charset="0"/>
                        </a:rPr>
                        <a:t>$10.513 billion</a:t>
                      </a:r>
                    </a:p>
                  </a:txBody>
                  <a:tcPr marT="36830" marB="3683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lvl="0" indent="0">
                        <a:lnSpc>
                          <a:spcPct val="107000"/>
                        </a:lnSpc>
                        <a:spcBef>
                          <a:spcPts val="0"/>
                        </a:spcBef>
                        <a:spcAft>
                          <a:spcPts val="0"/>
                        </a:spcAft>
                        <a:buFont typeface="Symbol" panose="05050102010706020507" pitchFamily="18" charset="2"/>
                        <a:buNone/>
                      </a:pPr>
                      <a:r>
                        <a:rPr lang="en-US" sz="1800" b="1" dirty="0">
                          <a:solidFill>
                            <a:schemeClr val="tx2"/>
                          </a:solidFill>
                          <a:effectLst/>
                          <a:latin typeface="+mn-lt"/>
                          <a:ea typeface="Calibri" panose="020F0502020204030204" pitchFamily="34" charset="0"/>
                          <a:cs typeface="Times New Roman" panose="02020603050405020304" pitchFamily="18" charset="0"/>
                        </a:rPr>
                        <a:t>Deferred investment losses</a:t>
                      </a:r>
                    </a:p>
                  </a:txBody>
                  <a:tcPr marT="36576" marB="36576"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2"/>
                          </a:solidFill>
                          <a:effectLst/>
                          <a:latin typeface="Calibri" panose="020F0502020204030204" pitchFamily="34" charset="0"/>
                          <a:ea typeface="Calibri" panose="020F0502020204030204" pitchFamily="34" charset="0"/>
                        </a:rPr>
                        <a:t>$1.880 billion</a:t>
                      </a:r>
                    </a:p>
                  </a:txBody>
                  <a:tcPr marT="36830" marB="3683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2"/>
                          </a:solidFill>
                          <a:effectLst/>
                          <a:latin typeface="Calibri" panose="020F0502020204030204" pitchFamily="34" charset="0"/>
                          <a:ea typeface="Calibri" panose="020F0502020204030204" pitchFamily="34" charset="0"/>
                        </a:rPr>
                        <a:t>Not applicable</a:t>
                      </a:r>
                    </a:p>
                  </a:txBody>
                  <a:tcPr marT="36830" marB="3683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0" marR="0" lvl="0" indent="0">
                        <a:lnSpc>
                          <a:spcPct val="107000"/>
                        </a:lnSpc>
                        <a:spcBef>
                          <a:spcPts val="0"/>
                        </a:spcBef>
                        <a:spcAft>
                          <a:spcPts val="0"/>
                        </a:spcAft>
                        <a:buFont typeface="Symbol" panose="05050102010706020507" pitchFamily="18" charset="2"/>
                        <a:buNone/>
                      </a:pPr>
                      <a:r>
                        <a:rPr lang="en-US" sz="1800" b="1" dirty="0">
                          <a:solidFill>
                            <a:schemeClr val="tx2"/>
                          </a:solidFill>
                          <a:effectLst/>
                          <a:latin typeface="+mn-lt"/>
                        </a:rPr>
                        <a:t>Interest on the unfunded actuarial accrued liability (UAAL)</a:t>
                      </a:r>
                      <a:endParaRPr lang="en-US" sz="1800" b="1" dirty="0">
                        <a:solidFill>
                          <a:schemeClr val="tx2"/>
                        </a:solidFill>
                        <a:effectLst/>
                        <a:latin typeface="+mn-lt"/>
                        <a:ea typeface="Calibri" panose="020F0502020204030204" pitchFamily="34" charset="0"/>
                        <a:cs typeface="Times New Roman" panose="02020603050405020304" pitchFamily="18" charset="0"/>
                      </a:endParaRPr>
                    </a:p>
                  </a:txBody>
                  <a:tcPr marT="36576" marB="36576"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2"/>
                          </a:solidFill>
                          <a:effectLst/>
                          <a:latin typeface="Calibri" panose="020F0502020204030204" pitchFamily="34" charset="0"/>
                          <a:ea typeface="Calibri" panose="020F0502020204030204" pitchFamily="34" charset="0"/>
                        </a:rPr>
                        <a:t>$3.715 billion</a:t>
                      </a:r>
                    </a:p>
                  </a:txBody>
                  <a:tcPr marT="36830" marB="3683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2"/>
                          </a:solidFill>
                          <a:effectLst/>
                          <a:latin typeface="Calibri" panose="020F0502020204030204" pitchFamily="34" charset="0"/>
                          <a:ea typeface="Calibri" panose="020F0502020204030204" pitchFamily="34" charset="0"/>
                        </a:rPr>
                        <a:t>$3.715 billion</a:t>
                      </a:r>
                    </a:p>
                  </a:txBody>
                  <a:tcPr marT="36830" marB="3683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lvl="0" indent="0">
                        <a:lnSpc>
                          <a:spcPct val="107000"/>
                        </a:lnSpc>
                        <a:spcBef>
                          <a:spcPts val="0"/>
                        </a:spcBef>
                        <a:spcAft>
                          <a:spcPts val="0"/>
                        </a:spcAft>
                        <a:buFont typeface="Symbol" panose="05050102010706020507" pitchFamily="18" charset="2"/>
                        <a:buNone/>
                      </a:pPr>
                      <a:r>
                        <a:rPr lang="en-US" sz="1800" b="1" dirty="0">
                          <a:solidFill>
                            <a:schemeClr val="tx2"/>
                          </a:solidFill>
                          <a:effectLst/>
                          <a:latin typeface="+mn-lt"/>
                          <a:ea typeface="Calibri" panose="020F0502020204030204" pitchFamily="34" charset="0"/>
                          <a:cs typeface="Times New Roman" panose="02020603050405020304" pitchFamily="18" charset="0"/>
                        </a:rPr>
                        <a:t>COLAs</a:t>
                      </a:r>
                    </a:p>
                  </a:txBody>
                  <a:tcPr marT="36576" marB="36576"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2"/>
                          </a:solidFill>
                          <a:effectLst/>
                          <a:latin typeface="Calibri" panose="020F0502020204030204" pitchFamily="34" charset="0"/>
                          <a:ea typeface="Calibri" panose="020F0502020204030204" pitchFamily="34" charset="0"/>
                        </a:rPr>
                        <a:t>$3.312 billion</a:t>
                      </a:r>
                    </a:p>
                  </a:txBody>
                  <a:tcPr marT="36830" marB="3683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2"/>
                          </a:solidFill>
                          <a:effectLst/>
                          <a:latin typeface="Calibri" panose="020F0502020204030204" pitchFamily="34" charset="0"/>
                          <a:ea typeface="Calibri" panose="020F0502020204030204" pitchFamily="34" charset="0"/>
                        </a:rPr>
                        <a:t>$3.312 billion</a:t>
                      </a:r>
                    </a:p>
                  </a:txBody>
                  <a:tcPr marT="36830" marB="3683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marL="0" marR="0" lvl="0" indent="0">
                        <a:lnSpc>
                          <a:spcPct val="107000"/>
                        </a:lnSpc>
                        <a:spcBef>
                          <a:spcPts val="0"/>
                        </a:spcBef>
                        <a:spcAft>
                          <a:spcPts val="0"/>
                        </a:spcAft>
                        <a:buFont typeface="Symbol" panose="05050102010706020507" pitchFamily="18" charset="2"/>
                        <a:buNone/>
                      </a:pPr>
                      <a:r>
                        <a:rPr lang="en-US" sz="1800" b="1" dirty="0">
                          <a:solidFill>
                            <a:schemeClr val="tx2"/>
                          </a:solidFill>
                          <a:effectLst/>
                          <a:latin typeface="+mn-lt"/>
                          <a:ea typeface="Calibri" panose="020F0502020204030204" pitchFamily="34" charset="0"/>
                          <a:cs typeface="Times New Roman" panose="02020603050405020304" pitchFamily="18" charset="0"/>
                        </a:rPr>
                        <a:t>Non-COLA benefit changes</a:t>
                      </a:r>
                    </a:p>
                  </a:txBody>
                  <a:tcPr marT="36576" marB="36576"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2"/>
                          </a:solidFill>
                          <a:effectLst/>
                          <a:latin typeface="Calibri" panose="020F0502020204030204" pitchFamily="34" charset="0"/>
                          <a:ea typeface="Calibri" panose="020F0502020204030204" pitchFamily="34" charset="0"/>
                        </a:rPr>
                        <a:t>$63 million</a:t>
                      </a:r>
                    </a:p>
                  </a:txBody>
                  <a:tcPr marT="36830" marB="3683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2"/>
                          </a:solidFill>
                          <a:effectLst/>
                          <a:latin typeface="Calibri" panose="020F0502020204030204" pitchFamily="34" charset="0"/>
                          <a:ea typeface="Calibri" panose="020F0502020204030204" pitchFamily="34" charset="0"/>
                        </a:rPr>
                        <a:t>$63 million</a:t>
                      </a:r>
                    </a:p>
                  </a:txBody>
                  <a:tcPr marT="36830" marB="3683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0" lvl="0" indent="0">
                        <a:lnSpc>
                          <a:spcPct val="107000"/>
                        </a:lnSpc>
                        <a:spcBef>
                          <a:spcPts val="0"/>
                        </a:spcBef>
                        <a:spcAft>
                          <a:spcPts val="0"/>
                        </a:spcAft>
                        <a:buFont typeface="Symbol" panose="05050102010706020507" pitchFamily="18" charset="2"/>
                        <a:buNone/>
                      </a:pPr>
                      <a:r>
                        <a:rPr lang="en-US" sz="1800" b="1" dirty="0">
                          <a:solidFill>
                            <a:schemeClr val="tx2"/>
                          </a:solidFill>
                          <a:effectLst/>
                          <a:latin typeface="+mn-lt"/>
                          <a:ea typeface="Calibri" panose="020F0502020204030204" pitchFamily="34" charset="0"/>
                          <a:cs typeface="Times New Roman" panose="02020603050405020304" pitchFamily="18" charset="0"/>
                        </a:rPr>
                        <a:t>Liability experience</a:t>
                      </a:r>
                    </a:p>
                  </a:txBody>
                  <a:tcPr marT="36576" marB="36576"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2"/>
                          </a:solidFill>
                          <a:effectLst/>
                          <a:latin typeface="Calibri" panose="020F0502020204030204" pitchFamily="34" charset="0"/>
                          <a:ea typeface="Calibri" panose="020F0502020204030204" pitchFamily="34" charset="0"/>
                        </a:rPr>
                        <a:t>$2.420 billion</a:t>
                      </a:r>
                    </a:p>
                  </a:txBody>
                  <a:tcPr marT="36830" marB="3683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2"/>
                          </a:solidFill>
                          <a:effectLst/>
                          <a:latin typeface="Calibri" panose="020F0502020204030204" pitchFamily="34" charset="0"/>
                          <a:ea typeface="Calibri" panose="020F0502020204030204" pitchFamily="34" charset="0"/>
                        </a:rPr>
                        <a:t>$2.420 billion</a:t>
                      </a:r>
                    </a:p>
                  </a:txBody>
                  <a:tcPr marT="36830" marB="3683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6"/>
                  </a:ext>
                </a:extLst>
              </a:tr>
              <a:tr h="457200">
                <a:tc>
                  <a:txBody>
                    <a:bodyPr/>
                    <a:lstStyle/>
                    <a:p>
                      <a:pPr marL="0" marR="0" lvl="0" indent="0">
                        <a:lnSpc>
                          <a:spcPct val="107000"/>
                        </a:lnSpc>
                        <a:spcBef>
                          <a:spcPts val="0"/>
                        </a:spcBef>
                        <a:spcAft>
                          <a:spcPts val="0"/>
                        </a:spcAft>
                        <a:buFont typeface="Symbol" panose="05050102010706020507" pitchFamily="18" charset="2"/>
                        <a:buNone/>
                      </a:pPr>
                      <a:r>
                        <a:rPr lang="en-US" sz="1800" b="1" dirty="0">
                          <a:solidFill>
                            <a:schemeClr val="tx2"/>
                          </a:solidFill>
                          <a:effectLst/>
                          <a:latin typeface="+mn-lt"/>
                          <a:ea typeface="Calibri" panose="020F0502020204030204" pitchFamily="34" charset="0"/>
                          <a:cs typeface="Times New Roman" panose="02020603050405020304" pitchFamily="18" charset="0"/>
                        </a:rPr>
                        <a:t>Assumption changes</a:t>
                      </a:r>
                    </a:p>
                  </a:txBody>
                  <a:tcPr marT="36576" marB="36576"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2"/>
                          </a:solidFill>
                          <a:effectLst/>
                          <a:latin typeface="Calibri" panose="020F0502020204030204" pitchFamily="34" charset="0"/>
                          <a:ea typeface="Calibri" panose="020F0502020204030204" pitchFamily="34" charset="0"/>
                        </a:rPr>
                        <a:t>$3.866 billion</a:t>
                      </a:r>
                    </a:p>
                  </a:txBody>
                  <a:tcPr marT="36830" marB="3683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2"/>
                          </a:solidFill>
                          <a:effectLst/>
                          <a:latin typeface="Calibri" panose="020F0502020204030204" pitchFamily="34" charset="0"/>
                          <a:ea typeface="Calibri" panose="020F0502020204030204" pitchFamily="34" charset="0"/>
                        </a:rPr>
                        <a:t>$3.866 billion</a:t>
                      </a:r>
                    </a:p>
                  </a:txBody>
                  <a:tcPr marT="36830" marB="3683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28024367-D536-4F59-B2ED-0E7825EDA9AF}" type="slidenum">
              <a:rPr lang="en-US" smtClean="0"/>
              <a:pPr/>
              <a:t>12</a:t>
            </a:fld>
            <a:endParaRPr lang="en-US" dirty="0"/>
          </a:p>
        </p:txBody>
      </p:sp>
    </p:spTree>
    <p:extLst>
      <p:ext uri="{BB962C8B-B14F-4D97-AF65-F5344CB8AC3E}">
        <p14:creationId xmlns:p14="http://schemas.microsoft.com/office/powerpoint/2010/main" val="719255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SCRS contribution schedule set by Retirement System Funding and Administration Act of 2017</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2792533227"/>
              </p:ext>
            </p:extLst>
          </p:nvPr>
        </p:nvGraphicFramePr>
        <p:xfrm>
          <a:off x="457199" y="1262063"/>
          <a:ext cx="7963990" cy="3749040"/>
        </p:xfrm>
        <a:graphic>
          <a:graphicData uri="http://schemas.openxmlformats.org/drawingml/2006/table">
            <a:tbl>
              <a:tblPr firstRow="1" bandRow="1">
                <a:tableStyleId>{5940675A-B579-460E-94D1-54222C63F5DA}</a:tableStyleId>
              </a:tblPr>
              <a:tblGrid>
                <a:gridCol w="904537">
                  <a:extLst>
                    <a:ext uri="{9D8B030D-6E8A-4147-A177-3AD203B41FA5}">
                      <a16:colId xmlns:a16="http://schemas.microsoft.com/office/drawing/2014/main" val="20000"/>
                    </a:ext>
                  </a:extLst>
                </a:gridCol>
                <a:gridCol w="2203009">
                  <a:extLst>
                    <a:ext uri="{9D8B030D-6E8A-4147-A177-3AD203B41FA5}">
                      <a16:colId xmlns:a16="http://schemas.microsoft.com/office/drawing/2014/main" val="20001"/>
                    </a:ext>
                  </a:extLst>
                </a:gridCol>
                <a:gridCol w="1871140">
                  <a:extLst>
                    <a:ext uri="{9D8B030D-6E8A-4147-A177-3AD203B41FA5}">
                      <a16:colId xmlns:a16="http://schemas.microsoft.com/office/drawing/2014/main" val="2166597336"/>
                    </a:ext>
                  </a:extLst>
                </a:gridCol>
                <a:gridCol w="1492652">
                  <a:extLst>
                    <a:ext uri="{9D8B030D-6E8A-4147-A177-3AD203B41FA5}">
                      <a16:colId xmlns:a16="http://schemas.microsoft.com/office/drawing/2014/main" val="20002"/>
                    </a:ext>
                  </a:extLst>
                </a:gridCol>
                <a:gridCol w="1492652">
                  <a:extLst>
                    <a:ext uri="{9D8B030D-6E8A-4147-A177-3AD203B41FA5}">
                      <a16:colId xmlns:a16="http://schemas.microsoft.com/office/drawing/2014/main" val="4267379905"/>
                    </a:ext>
                  </a:extLst>
                </a:gridCol>
              </a:tblGrid>
              <a:tr h="365760">
                <a:tc>
                  <a:txBody>
                    <a:bodyPr/>
                    <a:lstStyle/>
                    <a:p>
                      <a:pPr algn="ctr"/>
                      <a:r>
                        <a:rPr lang="en-US" sz="1600" b="1" dirty="0">
                          <a:solidFill>
                            <a:schemeClr val="bg1"/>
                          </a:solidFill>
                        </a:rPr>
                        <a:t>Fiscal</a:t>
                      </a:r>
                      <a:br>
                        <a:rPr lang="en-US" sz="1600" b="1" dirty="0">
                          <a:solidFill>
                            <a:schemeClr val="bg1"/>
                          </a:solidFill>
                        </a:rPr>
                      </a:br>
                      <a:r>
                        <a:rPr lang="en-US" sz="1600" b="1" dirty="0">
                          <a:solidFill>
                            <a:schemeClr val="bg1"/>
                          </a:solidFill>
                        </a:rPr>
                        <a:t>year</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Scheduled employer </a:t>
                      </a:r>
                    </a:p>
                    <a:p>
                      <a:pPr algn="ctr"/>
                      <a:r>
                        <a:rPr lang="en-US" sz="1600" b="1" dirty="0">
                          <a:solidFill>
                            <a:schemeClr val="bg1"/>
                          </a:solidFill>
                        </a:rPr>
                        <a:t>contribution</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Actual employer </a:t>
                      </a:r>
                    </a:p>
                    <a:p>
                      <a:pPr algn="ctr"/>
                      <a:r>
                        <a:rPr lang="en-US" sz="1600" b="1" dirty="0">
                          <a:solidFill>
                            <a:schemeClr val="bg1"/>
                          </a:solidFill>
                        </a:rPr>
                        <a:t>contribution</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Employee </a:t>
                      </a:r>
                    </a:p>
                    <a:p>
                      <a:pPr algn="ctr"/>
                      <a:r>
                        <a:rPr lang="en-US" sz="1600" b="1" dirty="0">
                          <a:solidFill>
                            <a:schemeClr val="bg1"/>
                          </a:solidFill>
                        </a:rPr>
                        <a:t>contribution</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Maximum amortization period</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365760">
                <a:tc>
                  <a:txBody>
                    <a:bodyPr/>
                    <a:lstStyle/>
                    <a:p>
                      <a:pPr algn="ctr"/>
                      <a:r>
                        <a:rPr lang="en-US" sz="1600" b="1" dirty="0">
                          <a:solidFill>
                            <a:schemeClr val="tx2"/>
                          </a:solidFill>
                        </a:rPr>
                        <a:t>2017</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11.56%</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11.56%</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8.66%</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endParaRPr lang="en-US" sz="1600" dirty="0">
                        <a:solidFill>
                          <a:schemeClr val="tx2"/>
                        </a:solidFill>
                      </a:endParaRP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65760">
                <a:tc>
                  <a:txBody>
                    <a:bodyPr/>
                    <a:lstStyle/>
                    <a:p>
                      <a:pPr algn="ctr"/>
                      <a:r>
                        <a:rPr lang="en-US" sz="1600" b="1" dirty="0">
                          <a:solidFill>
                            <a:schemeClr val="tx2"/>
                          </a:solidFill>
                        </a:rPr>
                        <a:t>2018</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13.56%</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13.56%</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9.00%</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30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365760">
                <a:tc>
                  <a:txBody>
                    <a:bodyPr/>
                    <a:lstStyle/>
                    <a:p>
                      <a:pPr algn="ctr"/>
                      <a:r>
                        <a:rPr lang="en-US" sz="1600" b="1" dirty="0">
                          <a:solidFill>
                            <a:schemeClr val="tx2"/>
                          </a:solidFill>
                        </a:rPr>
                        <a:t>2019</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14.56%</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14.56%</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9.00%</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29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365760">
                <a:tc>
                  <a:txBody>
                    <a:bodyPr/>
                    <a:lstStyle/>
                    <a:p>
                      <a:pPr algn="ctr"/>
                      <a:r>
                        <a:rPr lang="en-US" sz="1600" b="1" dirty="0">
                          <a:solidFill>
                            <a:schemeClr val="tx2"/>
                          </a:solidFill>
                        </a:rPr>
                        <a:t>2020</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15.56%</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15.56%</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9.00%</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28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r h="365760">
                <a:tc>
                  <a:txBody>
                    <a:bodyPr/>
                    <a:lstStyle/>
                    <a:p>
                      <a:pPr algn="ctr"/>
                      <a:r>
                        <a:rPr lang="en-US" sz="1600" b="1" dirty="0">
                          <a:solidFill>
                            <a:schemeClr val="tx2"/>
                          </a:solidFill>
                        </a:rPr>
                        <a:t>2021</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16.56%</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15.56%</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9.00%</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27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6"/>
                  </a:ext>
                </a:extLst>
              </a:tr>
              <a:tr h="365760">
                <a:tc>
                  <a:txBody>
                    <a:bodyPr/>
                    <a:lstStyle/>
                    <a:p>
                      <a:pPr algn="ctr"/>
                      <a:r>
                        <a:rPr lang="en-US" sz="1600" b="1" dirty="0">
                          <a:solidFill>
                            <a:schemeClr val="tx2"/>
                          </a:solidFill>
                        </a:rPr>
                        <a:t>2022</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17.56%</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endParaRPr lang="en-US" sz="1600" dirty="0">
                        <a:solidFill>
                          <a:schemeClr val="tx2"/>
                        </a:solidFill>
                      </a:endParaRP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lang="en-US" sz="1600" dirty="0">
                          <a:solidFill>
                            <a:schemeClr val="tx2"/>
                          </a:solidFill>
                        </a:rPr>
                        <a:t>9.00%</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26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7"/>
                  </a:ext>
                </a:extLst>
              </a:tr>
              <a:tr h="365760">
                <a:tc>
                  <a:txBody>
                    <a:bodyPr/>
                    <a:lstStyle/>
                    <a:p>
                      <a:pPr algn="ctr"/>
                      <a:r>
                        <a:rPr lang="en-US" sz="1600" b="1" dirty="0">
                          <a:solidFill>
                            <a:schemeClr val="tx2"/>
                          </a:solidFill>
                        </a:rPr>
                        <a:t>2023</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18.56%</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endParaRPr lang="en-US" sz="1600" dirty="0">
                        <a:solidFill>
                          <a:schemeClr val="tx2"/>
                        </a:solidFill>
                      </a:endParaRP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lang="en-US" sz="1600" dirty="0">
                          <a:solidFill>
                            <a:schemeClr val="tx2"/>
                          </a:solidFill>
                        </a:rPr>
                        <a:t>9.00%</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25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8"/>
                  </a:ext>
                </a:extLst>
              </a:tr>
              <a:tr h="365760">
                <a:tc>
                  <a:txBody>
                    <a:bodyPr/>
                    <a:lstStyle/>
                    <a:p>
                      <a:pPr algn="ctr"/>
                      <a:r>
                        <a:rPr lang="en-US" sz="1600" b="1" dirty="0">
                          <a:solidFill>
                            <a:schemeClr val="tx2"/>
                          </a:solidFill>
                        </a:rPr>
                        <a:t>2028</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18.56%</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endParaRPr lang="en-US" sz="1600" dirty="0">
                        <a:solidFill>
                          <a:schemeClr val="tx2"/>
                        </a:solidFill>
                      </a:endParaRP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lang="en-US" sz="1600" dirty="0">
                          <a:solidFill>
                            <a:schemeClr val="tx2"/>
                          </a:solidFill>
                        </a:rPr>
                        <a:t>9.00%</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20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14757390"/>
                  </a:ext>
                </a:extLst>
              </a:tr>
            </a:tbl>
          </a:graphicData>
        </a:graphic>
      </p:graphicFrame>
      <p:sp>
        <p:nvSpPr>
          <p:cNvPr id="4" name="Slide Number Placeholder 3"/>
          <p:cNvSpPr>
            <a:spLocks noGrp="1"/>
          </p:cNvSpPr>
          <p:nvPr>
            <p:ph type="sldNum" sz="quarter" idx="12"/>
          </p:nvPr>
        </p:nvSpPr>
        <p:spPr/>
        <p:txBody>
          <a:bodyPr/>
          <a:lstStyle/>
          <a:p>
            <a:fld id="{28024367-D536-4F59-B2ED-0E7825EDA9AF}" type="slidenum">
              <a:rPr lang="en-US" smtClean="0"/>
              <a:pPr/>
              <a:t>13</a:t>
            </a:fld>
            <a:endParaRPr lang="en-US" dirty="0"/>
          </a:p>
        </p:txBody>
      </p:sp>
      <p:sp>
        <p:nvSpPr>
          <p:cNvPr id="6" name="TextBox 5"/>
          <p:cNvSpPr txBox="1"/>
          <p:nvPr/>
        </p:nvSpPr>
        <p:spPr>
          <a:xfrm>
            <a:off x="457198" y="6044851"/>
            <a:ext cx="7030122" cy="246221"/>
          </a:xfrm>
          <a:prstGeom prst="rect">
            <a:avLst/>
          </a:prstGeom>
          <a:noFill/>
        </p:spPr>
        <p:txBody>
          <a:bodyPr wrap="square" rtlCol="0">
            <a:spAutoFit/>
          </a:bodyPr>
          <a:lstStyle/>
          <a:p>
            <a:r>
              <a:rPr lang="en-US" sz="1000" dirty="0">
                <a:solidFill>
                  <a:schemeClr val="tx2"/>
                </a:solidFill>
              </a:rPr>
              <a:t>Rates include incidental death benefit contributions when applicable.</a:t>
            </a:r>
          </a:p>
        </p:txBody>
      </p:sp>
      <p:sp>
        <p:nvSpPr>
          <p:cNvPr id="3" name="Rectangle 2">
            <a:extLst>
              <a:ext uri="{FF2B5EF4-FFF2-40B4-BE49-F238E27FC236}">
                <a16:creationId xmlns:a16="http://schemas.microsoft.com/office/drawing/2014/main" id="{0F7FB3F5-D559-488D-9334-B89CA376BE2F}"/>
              </a:ext>
            </a:extLst>
          </p:cNvPr>
          <p:cNvSpPr/>
          <p:nvPr/>
        </p:nvSpPr>
        <p:spPr>
          <a:xfrm>
            <a:off x="457198" y="5126641"/>
            <a:ext cx="8229467" cy="830997"/>
          </a:xfrm>
          <a:prstGeom prst="rect">
            <a:avLst/>
          </a:prstGeom>
        </p:spPr>
        <p:txBody>
          <a:bodyPr wrap="square">
            <a:spAutoFit/>
          </a:bodyPr>
          <a:lstStyle/>
          <a:p>
            <a:r>
              <a:rPr lang="en-US" sz="1600" dirty="0">
                <a:solidFill>
                  <a:schemeClr val="tx2"/>
                </a:solidFill>
              </a:rPr>
              <a:t>The General Assembly included a provision in its continuing resolution suspending the statutory employer contribution rate increase for all of fiscal year 2021. As such, it is expected that the scheduled time period for employer contribution rate increases will be extended.</a:t>
            </a:r>
          </a:p>
        </p:txBody>
      </p:sp>
    </p:spTree>
    <p:extLst>
      <p:ext uri="{BB962C8B-B14F-4D97-AF65-F5344CB8AC3E}">
        <p14:creationId xmlns:p14="http://schemas.microsoft.com/office/powerpoint/2010/main" val="415024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PORS contribution schedule set by Retirement System Funding and Administration Act of 2017</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698929758"/>
              </p:ext>
            </p:extLst>
          </p:nvPr>
        </p:nvGraphicFramePr>
        <p:xfrm>
          <a:off x="457199" y="1262063"/>
          <a:ext cx="7963990" cy="3749040"/>
        </p:xfrm>
        <a:graphic>
          <a:graphicData uri="http://schemas.openxmlformats.org/drawingml/2006/table">
            <a:tbl>
              <a:tblPr firstRow="1" bandRow="1">
                <a:tableStyleId>{5940675A-B579-460E-94D1-54222C63F5DA}</a:tableStyleId>
              </a:tblPr>
              <a:tblGrid>
                <a:gridCol w="904537">
                  <a:extLst>
                    <a:ext uri="{9D8B030D-6E8A-4147-A177-3AD203B41FA5}">
                      <a16:colId xmlns:a16="http://schemas.microsoft.com/office/drawing/2014/main" val="20000"/>
                    </a:ext>
                  </a:extLst>
                </a:gridCol>
                <a:gridCol w="2203009">
                  <a:extLst>
                    <a:ext uri="{9D8B030D-6E8A-4147-A177-3AD203B41FA5}">
                      <a16:colId xmlns:a16="http://schemas.microsoft.com/office/drawing/2014/main" val="20001"/>
                    </a:ext>
                  </a:extLst>
                </a:gridCol>
                <a:gridCol w="1871140">
                  <a:extLst>
                    <a:ext uri="{9D8B030D-6E8A-4147-A177-3AD203B41FA5}">
                      <a16:colId xmlns:a16="http://schemas.microsoft.com/office/drawing/2014/main" val="2166597336"/>
                    </a:ext>
                  </a:extLst>
                </a:gridCol>
                <a:gridCol w="1492652">
                  <a:extLst>
                    <a:ext uri="{9D8B030D-6E8A-4147-A177-3AD203B41FA5}">
                      <a16:colId xmlns:a16="http://schemas.microsoft.com/office/drawing/2014/main" val="20002"/>
                    </a:ext>
                  </a:extLst>
                </a:gridCol>
                <a:gridCol w="1492652">
                  <a:extLst>
                    <a:ext uri="{9D8B030D-6E8A-4147-A177-3AD203B41FA5}">
                      <a16:colId xmlns:a16="http://schemas.microsoft.com/office/drawing/2014/main" val="413001196"/>
                    </a:ext>
                  </a:extLst>
                </a:gridCol>
              </a:tblGrid>
              <a:tr h="365760">
                <a:tc>
                  <a:txBody>
                    <a:bodyPr/>
                    <a:lstStyle/>
                    <a:p>
                      <a:pPr algn="ctr"/>
                      <a:r>
                        <a:rPr lang="en-US" sz="1600" b="1" dirty="0">
                          <a:solidFill>
                            <a:schemeClr val="bg1"/>
                          </a:solidFill>
                        </a:rPr>
                        <a:t>Fiscal</a:t>
                      </a:r>
                      <a:br>
                        <a:rPr lang="en-US" sz="1600" b="1" dirty="0">
                          <a:solidFill>
                            <a:schemeClr val="bg1"/>
                          </a:solidFill>
                        </a:rPr>
                      </a:br>
                      <a:r>
                        <a:rPr lang="en-US" sz="1600" b="1" dirty="0">
                          <a:solidFill>
                            <a:schemeClr val="bg1"/>
                          </a:solidFill>
                        </a:rPr>
                        <a:t>year</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Scheduled employer </a:t>
                      </a:r>
                    </a:p>
                    <a:p>
                      <a:pPr algn="ctr"/>
                      <a:r>
                        <a:rPr lang="en-US" sz="1600" b="1" dirty="0">
                          <a:solidFill>
                            <a:schemeClr val="bg1"/>
                          </a:solidFill>
                        </a:rPr>
                        <a:t>contribution</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Actual employer </a:t>
                      </a:r>
                    </a:p>
                    <a:p>
                      <a:pPr algn="ctr"/>
                      <a:r>
                        <a:rPr lang="en-US" sz="1600" b="1" dirty="0">
                          <a:solidFill>
                            <a:schemeClr val="bg1"/>
                          </a:solidFill>
                        </a:rPr>
                        <a:t>contribution</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Employee </a:t>
                      </a:r>
                    </a:p>
                    <a:p>
                      <a:pPr algn="ctr"/>
                      <a:r>
                        <a:rPr lang="en-US" sz="1600" b="1" dirty="0">
                          <a:solidFill>
                            <a:schemeClr val="bg1"/>
                          </a:solidFill>
                        </a:rPr>
                        <a:t>contribution</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Maximum amortization period</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365760">
                <a:tc>
                  <a:txBody>
                    <a:bodyPr/>
                    <a:lstStyle/>
                    <a:p>
                      <a:pPr algn="ctr"/>
                      <a:r>
                        <a:rPr lang="en-US" sz="1600" b="1" dirty="0">
                          <a:solidFill>
                            <a:schemeClr val="tx2"/>
                          </a:solidFill>
                        </a:rPr>
                        <a:t>2017</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14.24%</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14.24%</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9.24%</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endParaRPr lang="en-US" sz="1600" dirty="0">
                        <a:solidFill>
                          <a:schemeClr val="tx2"/>
                        </a:solidFill>
                      </a:endParaRP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65760">
                <a:tc>
                  <a:txBody>
                    <a:bodyPr/>
                    <a:lstStyle/>
                    <a:p>
                      <a:pPr algn="ctr"/>
                      <a:r>
                        <a:rPr lang="en-US" sz="1600" b="1" dirty="0">
                          <a:solidFill>
                            <a:schemeClr val="tx2"/>
                          </a:solidFill>
                        </a:rPr>
                        <a:t>2018</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16.24%</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16.24%</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9.75%</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30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365760">
                <a:tc>
                  <a:txBody>
                    <a:bodyPr/>
                    <a:lstStyle/>
                    <a:p>
                      <a:pPr algn="ctr"/>
                      <a:r>
                        <a:rPr lang="en-US" sz="1600" b="1" dirty="0">
                          <a:solidFill>
                            <a:schemeClr val="tx2"/>
                          </a:solidFill>
                        </a:rPr>
                        <a:t>2019</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17.24%</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17.24%</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9.75%</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29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365760">
                <a:tc>
                  <a:txBody>
                    <a:bodyPr/>
                    <a:lstStyle/>
                    <a:p>
                      <a:pPr algn="ctr"/>
                      <a:r>
                        <a:rPr lang="en-US" sz="1600" b="1" dirty="0">
                          <a:solidFill>
                            <a:schemeClr val="tx2"/>
                          </a:solidFill>
                        </a:rPr>
                        <a:t>2020</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18.24%</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18.24%</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9.75%</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28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r h="365760">
                <a:tc>
                  <a:txBody>
                    <a:bodyPr/>
                    <a:lstStyle/>
                    <a:p>
                      <a:pPr algn="ctr"/>
                      <a:r>
                        <a:rPr lang="en-US" sz="1600" b="1" dirty="0">
                          <a:solidFill>
                            <a:schemeClr val="tx2"/>
                          </a:solidFill>
                        </a:rPr>
                        <a:t>2021</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19.24%</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18.24%</a:t>
                      </a: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9.75%</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27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6"/>
                  </a:ext>
                </a:extLst>
              </a:tr>
              <a:tr h="365760">
                <a:tc>
                  <a:txBody>
                    <a:bodyPr/>
                    <a:lstStyle/>
                    <a:p>
                      <a:pPr algn="ctr"/>
                      <a:r>
                        <a:rPr lang="en-US" sz="1600" b="1" dirty="0">
                          <a:solidFill>
                            <a:schemeClr val="tx2"/>
                          </a:solidFill>
                        </a:rPr>
                        <a:t>2022</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20.24%</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endParaRPr lang="en-US" sz="1600" dirty="0">
                        <a:solidFill>
                          <a:schemeClr val="tx2"/>
                        </a:solidFill>
                      </a:endParaRP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lang="en-US" sz="1600" dirty="0">
                          <a:solidFill>
                            <a:schemeClr val="tx2"/>
                          </a:solidFill>
                        </a:rPr>
                        <a:t>9.75%</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26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7"/>
                  </a:ext>
                </a:extLst>
              </a:tr>
              <a:tr h="365760">
                <a:tc>
                  <a:txBody>
                    <a:bodyPr/>
                    <a:lstStyle/>
                    <a:p>
                      <a:pPr algn="ctr"/>
                      <a:r>
                        <a:rPr lang="en-US" sz="1600" b="1" dirty="0">
                          <a:solidFill>
                            <a:schemeClr val="tx2"/>
                          </a:solidFill>
                        </a:rPr>
                        <a:t>2023</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21.24%</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endParaRPr lang="en-US" sz="1600" dirty="0">
                        <a:solidFill>
                          <a:schemeClr val="tx2"/>
                        </a:solidFill>
                      </a:endParaRP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lang="en-US" sz="1600" dirty="0">
                          <a:solidFill>
                            <a:schemeClr val="tx2"/>
                          </a:solidFill>
                        </a:rPr>
                        <a:t>9.75%</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25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8"/>
                  </a:ext>
                </a:extLst>
              </a:tr>
              <a:tr h="365760">
                <a:tc>
                  <a:txBody>
                    <a:bodyPr/>
                    <a:lstStyle/>
                    <a:p>
                      <a:pPr algn="ctr"/>
                      <a:r>
                        <a:rPr lang="en-US" sz="1600" b="1" dirty="0">
                          <a:solidFill>
                            <a:schemeClr val="tx2"/>
                          </a:solidFill>
                        </a:rPr>
                        <a:t>2028</a:t>
                      </a:r>
                    </a:p>
                  </a:txBody>
                  <a:tcPr marL="204675" marR="204675"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21.24%</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endParaRPr lang="en-US" sz="1600" dirty="0">
                        <a:solidFill>
                          <a:schemeClr val="tx2"/>
                        </a:solidFill>
                      </a:endParaRPr>
                    </a:p>
                  </a:txBody>
                  <a:tcPr marL="204675" marR="20467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lang="en-US" sz="1600" dirty="0">
                          <a:solidFill>
                            <a:schemeClr val="tx2"/>
                          </a:solidFill>
                        </a:rPr>
                        <a:t>9.75%</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ctr"/>
                      <a:r>
                        <a:rPr lang="en-US" sz="1600" dirty="0">
                          <a:solidFill>
                            <a:schemeClr val="tx2"/>
                          </a:solidFill>
                        </a:rPr>
                        <a:t>20 years</a:t>
                      </a:r>
                    </a:p>
                  </a:txBody>
                  <a:tcPr marL="204675" marR="204675"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45293653"/>
                  </a:ext>
                </a:extLst>
              </a:tr>
            </a:tbl>
          </a:graphicData>
        </a:graphic>
      </p:graphicFrame>
      <p:sp>
        <p:nvSpPr>
          <p:cNvPr id="4" name="Slide Number Placeholder 3"/>
          <p:cNvSpPr>
            <a:spLocks noGrp="1"/>
          </p:cNvSpPr>
          <p:nvPr>
            <p:ph type="sldNum" sz="quarter" idx="12"/>
          </p:nvPr>
        </p:nvSpPr>
        <p:spPr/>
        <p:txBody>
          <a:bodyPr/>
          <a:lstStyle/>
          <a:p>
            <a:fld id="{28024367-D536-4F59-B2ED-0E7825EDA9AF}" type="slidenum">
              <a:rPr lang="en-US" smtClean="0"/>
              <a:pPr/>
              <a:t>14</a:t>
            </a:fld>
            <a:endParaRPr lang="en-US" dirty="0"/>
          </a:p>
        </p:txBody>
      </p:sp>
      <p:sp>
        <p:nvSpPr>
          <p:cNvPr id="6" name="TextBox 5"/>
          <p:cNvSpPr txBox="1"/>
          <p:nvPr/>
        </p:nvSpPr>
        <p:spPr>
          <a:xfrm>
            <a:off x="457198" y="6044851"/>
            <a:ext cx="7030122" cy="246221"/>
          </a:xfrm>
          <a:prstGeom prst="rect">
            <a:avLst/>
          </a:prstGeom>
          <a:noFill/>
        </p:spPr>
        <p:txBody>
          <a:bodyPr wrap="square" rtlCol="0">
            <a:spAutoFit/>
          </a:bodyPr>
          <a:lstStyle/>
          <a:p>
            <a:r>
              <a:rPr lang="en-US" sz="1000" dirty="0">
                <a:solidFill>
                  <a:schemeClr val="tx2"/>
                </a:solidFill>
              </a:rPr>
              <a:t>Rates include incidental death benefit and Accidental Death Program contributions when applicable.</a:t>
            </a:r>
          </a:p>
        </p:txBody>
      </p:sp>
      <p:sp>
        <p:nvSpPr>
          <p:cNvPr id="3" name="Rectangle 2">
            <a:extLst>
              <a:ext uri="{FF2B5EF4-FFF2-40B4-BE49-F238E27FC236}">
                <a16:creationId xmlns:a16="http://schemas.microsoft.com/office/drawing/2014/main" id="{0F7FB3F5-D559-488D-9334-B89CA376BE2F}"/>
              </a:ext>
            </a:extLst>
          </p:cNvPr>
          <p:cNvSpPr/>
          <p:nvPr/>
        </p:nvSpPr>
        <p:spPr>
          <a:xfrm>
            <a:off x="457198" y="5109228"/>
            <a:ext cx="8229467" cy="830997"/>
          </a:xfrm>
          <a:prstGeom prst="rect">
            <a:avLst/>
          </a:prstGeom>
        </p:spPr>
        <p:txBody>
          <a:bodyPr wrap="square">
            <a:spAutoFit/>
          </a:bodyPr>
          <a:lstStyle/>
          <a:p>
            <a:r>
              <a:rPr lang="en-US" sz="1600" dirty="0">
                <a:solidFill>
                  <a:schemeClr val="tx2"/>
                </a:solidFill>
              </a:rPr>
              <a:t>The General Assembly included a provision in its continuing resolution suspending the statutory employer contribution rate increase for all of fiscal year 2021. As such, it is expected that the scheduled time period for employer contribution rate increases will be extended.</a:t>
            </a:r>
          </a:p>
        </p:txBody>
      </p:sp>
    </p:spTree>
    <p:extLst>
      <p:ext uri="{BB962C8B-B14F-4D97-AF65-F5344CB8AC3E}">
        <p14:creationId xmlns:p14="http://schemas.microsoft.com/office/powerpoint/2010/main" val="236214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64FE-E15A-4BFC-8E31-67BB747C0405}"/>
              </a:ext>
            </a:extLst>
          </p:cNvPr>
          <p:cNvSpPr>
            <a:spLocks noGrp="1"/>
          </p:cNvSpPr>
          <p:nvPr>
            <p:ph type="title"/>
          </p:nvPr>
        </p:nvSpPr>
        <p:spPr/>
        <p:txBody>
          <a:bodyPr/>
          <a:lstStyle/>
          <a:p>
            <a:r>
              <a:rPr lang="en-US" dirty="0"/>
              <a:t>Effects of 2017 legislation on SCRS</a:t>
            </a:r>
          </a:p>
        </p:txBody>
      </p:sp>
      <p:sp>
        <p:nvSpPr>
          <p:cNvPr id="3" name="Content Placeholder 2">
            <a:extLst>
              <a:ext uri="{FF2B5EF4-FFF2-40B4-BE49-F238E27FC236}">
                <a16:creationId xmlns:a16="http://schemas.microsoft.com/office/drawing/2014/main" id="{B3EACBB2-28A1-47D8-9E81-E71A86AD46ED}"/>
              </a:ext>
            </a:extLst>
          </p:cNvPr>
          <p:cNvSpPr>
            <a:spLocks noGrp="1"/>
          </p:cNvSpPr>
          <p:nvPr>
            <p:ph idx="1"/>
          </p:nvPr>
        </p:nvSpPr>
        <p:spPr/>
        <p:txBody>
          <a:bodyPr>
            <a:normAutofit/>
          </a:bodyPr>
          <a:lstStyle/>
          <a:p>
            <a:pPr marL="0" indent="0">
              <a:buNone/>
            </a:pPr>
            <a:r>
              <a:rPr lang="en-US" sz="1600" dirty="0"/>
              <a:t>While the UAAL has continued to rise, the additional contributions required by the 2017 legislation have reduced the funding period</a:t>
            </a:r>
            <a:r>
              <a:rPr lang="en-US" sz="1600"/>
              <a:t>. If </a:t>
            </a:r>
            <a:r>
              <a:rPr lang="en-US" sz="1600" dirty="0"/>
              <a:t>actuarial assumptions are met, the funding period is expected to shorten over time. The actual reduction in the amortization period will depend upon emerging experience, including investment experience.</a:t>
            </a:r>
          </a:p>
        </p:txBody>
      </p:sp>
      <p:sp>
        <p:nvSpPr>
          <p:cNvPr id="4" name="Slide Number Placeholder 3">
            <a:extLst>
              <a:ext uri="{FF2B5EF4-FFF2-40B4-BE49-F238E27FC236}">
                <a16:creationId xmlns:a16="http://schemas.microsoft.com/office/drawing/2014/main" id="{6B28428E-C45D-43BB-BE1D-3EB4656011B2}"/>
              </a:ext>
            </a:extLst>
          </p:cNvPr>
          <p:cNvSpPr>
            <a:spLocks noGrp="1"/>
          </p:cNvSpPr>
          <p:nvPr>
            <p:ph type="sldNum" sz="quarter" idx="12"/>
          </p:nvPr>
        </p:nvSpPr>
        <p:spPr/>
        <p:txBody>
          <a:bodyPr/>
          <a:lstStyle/>
          <a:p>
            <a:fld id="{28024367-D536-4F59-B2ED-0E7825EDA9AF}" type="slidenum">
              <a:rPr lang="en-US" smtClean="0"/>
              <a:pPr/>
              <a:t>15</a:t>
            </a:fld>
            <a:endParaRPr lang="en-US" dirty="0"/>
          </a:p>
        </p:txBody>
      </p:sp>
      <p:graphicFrame>
        <p:nvGraphicFramePr>
          <p:cNvPr id="5" name="Content Placeholder 11">
            <a:extLst>
              <a:ext uri="{FF2B5EF4-FFF2-40B4-BE49-F238E27FC236}">
                <a16:creationId xmlns:a16="http://schemas.microsoft.com/office/drawing/2014/main" id="{0A0E8A5E-C6EE-47D3-82C1-1AF030921713}"/>
              </a:ext>
            </a:extLst>
          </p:cNvPr>
          <p:cNvGraphicFramePr>
            <a:graphicFrameLocks/>
          </p:cNvGraphicFramePr>
          <p:nvPr>
            <p:extLst>
              <p:ext uri="{D42A27DB-BD31-4B8C-83A1-F6EECF244321}">
                <p14:modId xmlns:p14="http://schemas.microsoft.com/office/powerpoint/2010/main" val="1568527509"/>
              </p:ext>
            </p:extLst>
          </p:nvPr>
        </p:nvGraphicFramePr>
        <p:xfrm>
          <a:off x="457197" y="2389268"/>
          <a:ext cx="8229600" cy="3901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7153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a:extLst>
              <a:ext uri="{FF2B5EF4-FFF2-40B4-BE49-F238E27FC236}">
                <a16:creationId xmlns:a16="http://schemas.microsoft.com/office/drawing/2014/main" id="{030236A2-9BFD-47FB-AFEB-CEF3EB6358B6}"/>
              </a:ext>
            </a:extLst>
          </p:cNvPr>
          <p:cNvGraphicFramePr>
            <a:graphicFrameLocks noChangeAspect="1"/>
          </p:cNvGraphicFramePr>
          <p:nvPr>
            <p:extLst>
              <p:ext uri="{D42A27DB-BD31-4B8C-83A1-F6EECF244321}">
                <p14:modId xmlns:p14="http://schemas.microsoft.com/office/powerpoint/2010/main" val="94156535"/>
              </p:ext>
            </p:extLst>
          </p:nvPr>
        </p:nvGraphicFramePr>
        <p:xfrm>
          <a:off x="457200" y="1261872"/>
          <a:ext cx="8229601" cy="479836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a:extLst>
              <a:ext uri="{FF2B5EF4-FFF2-40B4-BE49-F238E27FC236}">
                <a16:creationId xmlns:a16="http://schemas.microsoft.com/office/drawing/2014/main" id="{97A469C3-1AED-4EDD-8175-721A7BDBA5F3}"/>
              </a:ext>
            </a:extLst>
          </p:cNvPr>
          <p:cNvSpPr>
            <a:spLocks noGrp="1"/>
          </p:cNvSpPr>
          <p:nvPr>
            <p:ph type="title"/>
          </p:nvPr>
        </p:nvSpPr>
        <p:spPr/>
        <p:txBody>
          <a:bodyPr>
            <a:normAutofit fontScale="90000"/>
          </a:bodyPr>
          <a:lstStyle/>
          <a:p>
            <a:r>
              <a:rPr lang="en-US" dirty="0"/>
              <a:t>Test comparing multiple outcomes over different time horizons</a:t>
            </a:r>
          </a:p>
        </p:txBody>
      </p:sp>
      <p:sp>
        <p:nvSpPr>
          <p:cNvPr id="4" name="Slide Number Placeholder 3">
            <a:extLst>
              <a:ext uri="{FF2B5EF4-FFF2-40B4-BE49-F238E27FC236}">
                <a16:creationId xmlns:a16="http://schemas.microsoft.com/office/drawing/2014/main" id="{39687BD2-F9D7-4408-93CE-ECD532FF5C92}"/>
              </a:ext>
            </a:extLst>
          </p:cNvPr>
          <p:cNvSpPr>
            <a:spLocks noGrp="1"/>
          </p:cNvSpPr>
          <p:nvPr>
            <p:ph type="sldNum" sz="quarter" idx="12"/>
          </p:nvPr>
        </p:nvSpPr>
        <p:spPr/>
        <p:txBody>
          <a:bodyPr/>
          <a:lstStyle/>
          <a:p>
            <a:fld id="{28024367-D536-4F59-B2ED-0E7825EDA9AF}" type="slidenum">
              <a:rPr lang="en-US" smtClean="0"/>
              <a:pPr/>
              <a:t>16</a:t>
            </a:fld>
            <a:endParaRPr lang="en-US" dirty="0"/>
          </a:p>
        </p:txBody>
      </p:sp>
      <p:sp>
        <p:nvSpPr>
          <p:cNvPr id="6" name="Rectangle 5">
            <a:extLst>
              <a:ext uri="{FF2B5EF4-FFF2-40B4-BE49-F238E27FC236}">
                <a16:creationId xmlns:a16="http://schemas.microsoft.com/office/drawing/2014/main" id="{5B300E1F-2E8F-4F63-9002-95739DF331C4}"/>
              </a:ext>
            </a:extLst>
          </p:cNvPr>
          <p:cNvSpPr/>
          <p:nvPr/>
        </p:nvSpPr>
        <p:spPr>
          <a:xfrm>
            <a:off x="457198" y="6060240"/>
            <a:ext cx="7707365" cy="230832"/>
          </a:xfrm>
          <a:prstGeom prst="rect">
            <a:avLst/>
          </a:prstGeom>
        </p:spPr>
        <p:txBody>
          <a:bodyPr wrap="square">
            <a:spAutoFit/>
          </a:bodyPr>
          <a:lstStyle/>
          <a:p>
            <a:r>
              <a:rPr lang="en-US" altLang="en-US" sz="900" dirty="0">
                <a:solidFill>
                  <a:schemeClr val="tx2"/>
                </a:solidFill>
              </a:rPr>
              <a:t>Slide content from GRS, the Retirement Systems’ actuary and assumes the investment return assumption will be 7% on and after 2021.</a:t>
            </a:r>
          </a:p>
        </p:txBody>
      </p:sp>
    </p:spTree>
    <p:extLst>
      <p:ext uri="{BB962C8B-B14F-4D97-AF65-F5344CB8AC3E}">
        <p14:creationId xmlns:p14="http://schemas.microsoft.com/office/powerpoint/2010/main" val="286024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2AC0-6133-47CC-8DDF-1C3879E44E8F}"/>
              </a:ext>
            </a:extLst>
          </p:cNvPr>
          <p:cNvSpPr>
            <a:spLocks noGrp="1"/>
          </p:cNvSpPr>
          <p:nvPr>
            <p:ph type="title"/>
          </p:nvPr>
        </p:nvSpPr>
        <p:spPr/>
        <p:txBody>
          <a:bodyPr>
            <a:normAutofit fontScale="90000"/>
          </a:bodyPr>
          <a:lstStyle/>
          <a:p>
            <a:r>
              <a:rPr lang="en-US" dirty="0"/>
              <a:t>SCRS projected contribution rates for legislative decision making (Scenario 5b)</a:t>
            </a:r>
          </a:p>
        </p:txBody>
      </p:sp>
      <p:sp>
        <p:nvSpPr>
          <p:cNvPr id="4" name="Slide Number Placeholder 3">
            <a:extLst>
              <a:ext uri="{FF2B5EF4-FFF2-40B4-BE49-F238E27FC236}">
                <a16:creationId xmlns:a16="http://schemas.microsoft.com/office/drawing/2014/main" id="{B5F12115-9DB5-4D51-A98F-3B3616E687D0}"/>
              </a:ext>
            </a:extLst>
          </p:cNvPr>
          <p:cNvSpPr>
            <a:spLocks noGrp="1"/>
          </p:cNvSpPr>
          <p:nvPr>
            <p:ph type="sldNum" sz="quarter" idx="12"/>
          </p:nvPr>
        </p:nvSpPr>
        <p:spPr/>
        <p:txBody>
          <a:bodyPr/>
          <a:lstStyle/>
          <a:p>
            <a:fld id="{28024367-D536-4F59-B2ED-0E7825EDA9AF}" type="slidenum">
              <a:rPr lang="en-US" smtClean="0"/>
              <a:pPr/>
              <a:t>17</a:t>
            </a:fld>
            <a:endParaRPr lang="en-US" dirty="0"/>
          </a:p>
        </p:txBody>
      </p:sp>
      <p:pic>
        <p:nvPicPr>
          <p:cNvPr id="6" name="Picture 3">
            <a:extLst>
              <a:ext uri="{FF2B5EF4-FFF2-40B4-BE49-F238E27FC236}">
                <a16:creationId xmlns:a16="http://schemas.microsoft.com/office/drawing/2014/main" id="{64A3B655-83AC-4C9C-8C25-8B979845E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1261872"/>
            <a:ext cx="8229599"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0CDBFBA1-FACD-4309-B42C-DE24CB6B4690}"/>
              </a:ext>
            </a:extLst>
          </p:cNvPr>
          <p:cNvSpPr/>
          <p:nvPr/>
        </p:nvSpPr>
        <p:spPr>
          <a:xfrm>
            <a:off x="457195" y="5432235"/>
            <a:ext cx="8229467" cy="954107"/>
          </a:xfrm>
          <a:prstGeom prst="rect">
            <a:avLst/>
          </a:prstGeom>
        </p:spPr>
        <p:txBody>
          <a:bodyPr wrap="square">
            <a:spAutoFit/>
          </a:bodyPr>
          <a:lstStyle/>
          <a:p>
            <a:r>
              <a:rPr lang="en-US" sz="1400" dirty="0">
                <a:solidFill>
                  <a:schemeClr val="tx2"/>
                </a:solidFill>
              </a:rPr>
              <a:t>Projection provides the impact of a 1% versus 2% contribution rate increase in FY 2021 with additional increases until the ultimate scheduled rate is attained. The projection also reflects the recommended demographic and economic assumptions starting in 2021 (including a 7% return assumption). Scenario 5b assumes emerging investment experience is 4% for each of the next five years and 7% each year thereafter.</a:t>
            </a:r>
          </a:p>
        </p:txBody>
      </p:sp>
      <p:sp>
        <p:nvSpPr>
          <p:cNvPr id="10" name="Rectangle 9">
            <a:extLst>
              <a:ext uri="{FF2B5EF4-FFF2-40B4-BE49-F238E27FC236}">
                <a16:creationId xmlns:a16="http://schemas.microsoft.com/office/drawing/2014/main" id="{428D4BB5-2678-4103-BBD3-579692890F3F}"/>
              </a:ext>
            </a:extLst>
          </p:cNvPr>
          <p:cNvSpPr/>
          <p:nvPr/>
        </p:nvSpPr>
        <p:spPr>
          <a:xfrm>
            <a:off x="2525086" y="3115092"/>
            <a:ext cx="4815952" cy="954107"/>
          </a:xfrm>
          <a:prstGeom prst="rect">
            <a:avLst/>
          </a:prstGeom>
          <a:solidFill>
            <a:schemeClr val="bg2">
              <a:lumMod val="20000"/>
              <a:lumOff val="80000"/>
            </a:schemeClr>
          </a:solidFill>
        </p:spPr>
        <p:txBody>
          <a:bodyPr wrap="square">
            <a:spAutoFit/>
          </a:bodyPr>
          <a:lstStyle/>
          <a:p>
            <a:r>
              <a:rPr lang="en-US" sz="1400" i="1" dirty="0">
                <a:solidFill>
                  <a:schemeClr val="tx2"/>
                </a:solidFill>
              </a:rPr>
              <a:t>A 1% or 2% scheduled increase to the contribution rate in FY 2021 (with additional 1% increases until the ultimate scheduled rate is attained) is projected to be sufficient to maintain the maximum permitted funding period under these scenarios.</a:t>
            </a:r>
          </a:p>
        </p:txBody>
      </p:sp>
    </p:spTree>
    <p:extLst>
      <p:ext uri="{BB962C8B-B14F-4D97-AF65-F5344CB8AC3E}">
        <p14:creationId xmlns:p14="http://schemas.microsoft.com/office/powerpoint/2010/main" val="4012082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BB808E5-5891-48AC-809F-FB72EC059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60" y="1276330"/>
            <a:ext cx="8193087"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18D02AC0-6133-47CC-8DDF-1C3879E44E8F}"/>
              </a:ext>
            </a:extLst>
          </p:cNvPr>
          <p:cNvSpPr>
            <a:spLocks noGrp="1"/>
          </p:cNvSpPr>
          <p:nvPr>
            <p:ph type="title"/>
          </p:nvPr>
        </p:nvSpPr>
        <p:spPr/>
        <p:txBody>
          <a:bodyPr>
            <a:normAutofit fontScale="90000"/>
          </a:bodyPr>
          <a:lstStyle/>
          <a:p>
            <a:r>
              <a:rPr lang="en-US" dirty="0"/>
              <a:t>PORS projected contribution rates for legislative decision making (Scenario 5b)</a:t>
            </a:r>
          </a:p>
        </p:txBody>
      </p:sp>
      <p:sp>
        <p:nvSpPr>
          <p:cNvPr id="4" name="Slide Number Placeholder 3">
            <a:extLst>
              <a:ext uri="{FF2B5EF4-FFF2-40B4-BE49-F238E27FC236}">
                <a16:creationId xmlns:a16="http://schemas.microsoft.com/office/drawing/2014/main" id="{B5F12115-9DB5-4D51-A98F-3B3616E687D0}"/>
              </a:ext>
            </a:extLst>
          </p:cNvPr>
          <p:cNvSpPr>
            <a:spLocks noGrp="1"/>
          </p:cNvSpPr>
          <p:nvPr>
            <p:ph type="sldNum" sz="quarter" idx="12"/>
          </p:nvPr>
        </p:nvSpPr>
        <p:spPr/>
        <p:txBody>
          <a:bodyPr/>
          <a:lstStyle/>
          <a:p>
            <a:fld id="{28024367-D536-4F59-B2ED-0E7825EDA9AF}" type="slidenum">
              <a:rPr lang="en-US" smtClean="0"/>
              <a:pPr/>
              <a:t>18</a:t>
            </a:fld>
            <a:endParaRPr lang="en-US" dirty="0"/>
          </a:p>
        </p:txBody>
      </p:sp>
      <p:sp>
        <p:nvSpPr>
          <p:cNvPr id="9" name="Rectangle 8">
            <a:extLst>
              <a:ext uri="{FF2B5EF4-FFF2-40B4-BE49-F238E27FC236}">
                <a16:creationId xmlns:a16="http://schemas.microsoft.com/office/drawing/2014/main" id="{0CDBFBA1-FACD-4309-B42C-DE24CB6B4690}"/>
              </a:ext>
            </a:extLst>
          </p:cNvPr>
          <p:cNvSpPr/>
          <p:nvPr/>
        </p:nvSpPr>
        <p:spPr>
          <a:xfrm>
            <a:off x="457195" y="5432235"/>
            <a:ext cx="8229467" cy="954107"/>
          </a:xfrm>
          <a:prstGeom prst="rect">
            <a:avLst/>
          </a:prstGeom>
        </p:spPr>
        <p:txBody>
          <a:bodyPr wrap="square">
            <a:spAutoFit/>
          </a:bodyPr>
          <a:lstStyle/>
          <a:p>
            <a:r>
              <a:rPr lang="en-US" sz="1400" dirty="0">
                <a:solidFill>
                  <a:schemeClr val="tx2"/>
                </a:solidFill>
              </a:rPr>
              <a:t>Projection provides the impact of a 1% versus 2% contribution rate increase in FY 2021 with additional increases until the ultimate scheduled rate is attained. The projection also reflects the recommended demographic and economic assumptions starting in 2021 (including a 7% return assumption). Scenario 5b assumes emerging investment experience is 4% for each of the next five years and 7% each year thereafter.</a:t>
            </a:r>
          </a:p>
        </p:txBody>
      </p:sp>
      <p:sp>
        <p:nvSpPr>
          <p:cNvPr id="10" name="Rectangle 9">
            <a:extLst>
              <a:ext uri="{FF2B5EF4-FFF2-40B4-BE49-F238E27FC236}">
                <a16:creationId xmlns:a16="http://schemas.microsoft.com/office/drawing/2014/main" id="{428D4BB5-2678-4103-BBD3-579692890F3F}"/>
              </a:ext>
            </a:extLst>
          </p:cNvPr>
          <p:cNvSpPr/>
          <p:nvPr/>
        </p:nvSpPr>
        <p:spPr>
          <a:xfrm>
            <a:off x="3095465" y="2932206"/>
            <a:ext cx="3271707" cy="523220"/>
          </a:xfrm>
          <a:prstGeom prst="rect">
            <a:avLst/>
          </a:prstGeom>
          <a:solidFill>
            <a:schemeClr val="bg2">
              <a:lumMod val="20000"/>
              <a:lumOff val="80000"/>
            </a:schemeClr>
          </a:solidFill>
        </p:spPr>
        <p:txBody>
          <a:bodyPr wrap="square">
            <a:spAutoFit/>
          </a:bodyPr>
          <a:lstStyle/>
          <a:p>
            <a:r>
              <a:rPr lang="en-US" sz="1400" i="1" dirty="0">
                <a:solidFill>
                  <a:schemeClr val="tx2"/>
                </a:solidFill>
              </a:rPr>
              <a:t>Scheduled contribution rates are projected to increase in FY 2026 under Scenario 5b.</a:t>
            </a:r>
          </a:p>
        </p:txBody>
      </p:sp>
    </p:spTree>
    <p:extLst>
      <p:ext uri="{BB962C8B-B14F-4D97-AF65-F5344CB8AC3E}">
        <p14:creationId xmlns:p14="http://schemas.microsoft.com/office/powerpoint/2010/main" val="318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EB21-4B8A-43DA-AC86-EBF76BC2FD21}"/>
              </a:ext>
            </a:extLst>
          </p:cNvPr>
          <p:cNvSpPr>
            <a:spLocks noGrp="1"/>
          </p:cNvSpPr>
          <p:nvPr>
            <p:ph type="title"/>
          </p:nvPr>
        </p:nvSpPr>
        <p:spPr/>
        <p:txBody>
          <a:bodyPr>
            <a:normAutofit/>
          </a:bodyPr>
          <a:lstStyle/>
          <a:p>
            <a:r>
              <a:rPr lang="en-US" dirty="0"/>
              <a:t>Potential solutions for SCRS funding concerns</a:t>
            </a:r>
          </a:p>
        </p:txBody>
      </p:sp>
      <p:sp>
        <p:nvSpPr>
          <p:cNvPr id="3" name="Content Placeholder 2">
            <a:extLst>
              <a:ext uri="{FF2B5EF4-FFF2-40B4-BE49-F238E27FC236}">
                <a16:creationId xmlns:a16="http://schemas.microsoft.com/office/drawing/2014/main" id="{AB1DFD8C-0E08-4BB9-84B6-4DB7C8D2C63C}"/>
              </a:ext>
            </a:extLst>
          </p:cNvPr>
          <p:cNvSpPr>
            <a:spLocks noGrp="1"/>
          </p:cNvSpPr>
          <p:nvPr>
            <p:ph idx="1"/>
          </p:nvPr>
        </p:nvSpPr>
        <p:spPr/>
        <p:txBody>
          <a:bodyPr/>
          <a:lstStyle/>
          <a:p>
            <a:r>
              <a:rPr lang="en-US" dirty="0"/>
              <a:t>There are two types of potential solutions to help address funding issues for SCRS: </a:t>
            </a:r>
          </a:p>
          <a:p>
            <a:pPr lvl="1"/>
            <a:r>
              <a:rPr lang="en-US" dirty="0"/>
              <a:t>Changes to funding methods to pay down liabilities that are already accrued; and </a:t>
            </a:r>
          </a:p>
          <a:p>
            <a:pPr lvl="1"/>
            <a:r>
              <a:rPr lang="en-US" dirty="0"/>
              <a:t>Changes to plan design to mitigate the accrual of future liabilities. </a:t>
            </a:r>
          </a:p>
          <a:p>
            <a:pPr marL="0"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64C798F9-AE56-450A-B439-C372045827F2}"/>
              </a:ext>
            </a:extLst>
          </p:cNvPr>
          <p:cNvSpPr>
            <a:spLocks noGrp="1"/>
          </p:cNvSpPr>
          <p:nvPr>
            <p:ph type="sldNum" sz="quarter" idx="12"/>
          </p:nvPr>
        </p:nvSpPr>
        <p:spPr/>
        <p:txBody>
          <a:bodyPr/>
          <a:lstStyle/>
          <a:p>
            <a:fld id="{28024367-D536-4F59-B2ED-0E7825EDA9AF}" type="slidenum">
              <a:rPr lang="en-US" smtClean="0"/>
              <a:pPr/>
              <a:t>19</a:t>
            </a:fld>
            <a:endParaRPr lang="en-US" dirty="0"/>
          </a:p>
        </p:txBody>
      </p:sp>
    </p:spTree>
    <p:extLst>
      <p:ext uri="{BB962C8B-B14F-4D97-AF65-F5344CB8AC3E}">
        <p14:creationId xmlns:p14="http://schemas.microsoft.com/office/powerpoint/2010/main" val="125049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Roles in managing the Systems</a:t>
            </a:r>
            <a:endParaRPr lang="en-US" dirty="0"/>
          </a:p>
        </p:txBody>
      </p:sp>
      <p:sp>
        <p:nvSpPr>
          <p:cNvPr id="3" name="Content Placeholder 2"/>
          <p:cNvSpPr>
            <a:spLocks noGrp="1"/>
          </p:cNvSpPr>
          <p:nvPr>
            <p:ph idx="1"/>
          </p:nvPr>
        </p:nvSpPr>
        <p:spPr/>
        <p:txBody>
          <a:bodyPr/>
          <a:lstStyle/>
          <a:p>
            <a:r>
              <a:rPr lang="en-US" dirty="0"/>
              <a:t>PEBA operates and administers the state’s retirement programs, which were created and are defined by state statute.</a:t>
            </a:r>
          </a:p>
          <a:p>
            <a:r>
              <a:rPr lang="en-US" dirty="0"/>
              <a:t>The S.C. General Assembly has authority to make changes to the laws that govern these retirement plans.</a:t>
            </a:r>
          </a:p>
          <a:p>
            <a:pPr lvl="1"/>
            <a:r>
              <a:rPr lang="en-US" dirty="0"/>
              <a:t>South Carolina Retirement Systems.</a:t>
            </a:r>
          </a:p>
          <a:p>
            <a:pPr lvl="1"/>
            <a:r>
              <a:rPr lang="en-US" dirty="0"/>
              <a:t>State Optional Retirement Program. </a:t>
            </a:r>
          </a:p>
          <a:p>
            <a:pPr lvl="1"/>
            <a:r>
              <a:rPr lang="en-US" dirty="0"/>
              <a:t>South Carolina Deferred Compensation Program.</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spTree>
    <p:extLst>
      <p:ext uri="{BB962C8B-B14F-4D97-AF65-F5344CB8AC3E}">
        <p14:creationId xmlns:p14="http://schemas.microsoft.com/office/powerpoint/2010/main" val="279320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DBB9-749A-47C4-9100-AD44EB4EE989}"/>
              </a:ext>
            </a:extLst>
          </p:cNvPr>
          <p:cNvSpPr>
            <a:spLocks noGrp="1"/>
          </p:cNvSpPr>
          <p:nvPr>
            <p:ph type="title"/>
          </p:nvPr>
        </p:nvSpPr>
        <p:spPr/>
        <p:txBody>
          <a:bodyPr>
            <a:normAutofit/>
          </a:bodyPr>
          <a:lstStyle/>
          <a:p>
            <a:r>
              <a:rPr lang="en-US" dirty="0"/>
              <a:t>Plan design change options </a:t>
            </a:r>
          </a:p>
        </p:txBody>
      </p:sp>
      <p:sp>
        <p:nvSpPr>
          <p:cNvPr id="3" name="Content Placeholder 2">
            <a:extLst>
              <a:ext uri="{FF2B5EF4-FFF2-40B4-BE49-F238E27FC236}">
                <a16:creationId xmlns:a16="http://schemas.microsoft.com/office/drawing/2014/main" id="{01BA2A00-2196-4A92-B7CB-7A65DA53099F}"/>
              </a:ext>
            </a:extLst>
          </p:cNvPr>
          <p:cNvSpPr>
            <a:spLocks noGrp="1"/>
          </p:cNvSpPr>
          <p:nvPr>
            <p:ph idx="1"/>
          </p:nvPr>
        </p:nvSpPr>
        <p:spPr/>
        <p:txBody>
          <a:bodyPr>
            <a:normAutofit fontScale="92500" lnSpcReduction="10000"/>
          </a:bodyPr>
          <a:lstStyle/>
          <a:p>
            <a:r>
              <a:rPr lang="en-US" dirty="0"/>
              <a:t>Close SCRS to new entrants and open a defined contribution plan.</a:t>
            </a:r>
          </a:p>
          <a:p>
            <a:pPr lvl="1"/>
            <a:r>
              <a:rPr lang="en-US" dirty="0"/>
              <a:t>Advantages:</a:t>
            </a:r>
          </a:p>
          <a:p>
            <a:pPr lvl="2"/>
            <a:r>
              <a:rPr lang="en-US" dirty="0"/>
              <a:t>There would be no unfunded liability related to members in a defined contribution plan, although the current unfunded liability would remain and will require payment.</a:t>
            </a:r>
          </a:p>
          <a:p>
            <a:pPr lvl="2"/>
            <a:r>
              <a:rPr lang="en-US" dirty="0"/>
              <a:t>No state-held investment risk.</a:t>
            </a:r>
          </a:p>
          <a:p>
            <a:pPr lvl="2"/>
            <a:r>
              <a:rPr lang="en-US" dirty="0"/>
              <a:t>No risk of rising contribution rates for new employees and their employers with a defined contribution plan; however, payments required for the existing defined benefit plan may continue to grow.</a:t>
            </a:r>
          </a:p>
          <a:p>
            <a:pPr lvl="2"/>
            <a:r>
              <a:rPr lang="en-US" dirty="0"/>
              <a:t>Availability of retirement investment choices for employees. This may also be considered a disadvantage, as employees are required to make investment decisions whether or not they want to do so.</a:t>
            </a:r>
          </a:p>
          <a:p>
            <a:pPr lvl="1"/>
            <a:r>
              <a:rPr lang="en-US" dirty="0"/>
              <a:t>Disadvantages:</a:t>
            </a:r>
          </a:p>
          <a:p>
            <a:pPr lvl="2"/>
            <a:r>
              <a:rPr lang="en-US" dirty="0"/>
              <a:t>Closing SCRS does nothing to reduce existing unfunded liability. The benefits obligations of current retirees account for 61 percent of the entire UAAL.</a:t>
            </a:r>
          </a:p>
          <a:p>
            <a:pPr lvl="2"/>
            <a:r>
              <a:rPr lang="en-US" dirty="0"/>
              <a:t>The elimination of new employees paying into the plan would create a cash-flow issue for SCRS and its current members. Investment returns could decline, causing additional cash-flow issues.</a:t>
            </a:r>
          </a:p>
          <a:p>
            <a:pPr lvl="2"/>
            <a:r>
              <a:rPr lang="en-US" dirty="0"/>
              <a:t>The loss of a defined benefit plan and its more certain retirement income, which is a substantial attraction for public sector jobs, could reduce the ability of public employers to recruit and retain a strong workforce.</a:t>
            </a:r>
          </a:p>
          <a:p>
            <a:pPr lvl="2"/>
            <a:r>
              <a:rPr lang="en-US" dirty="0"/>
              <a:t>Increased legal risk from potential litigation filed in response to a plan closure.</a:t>
            </a:r>
          </a:p>
          <a:p>
            <a:pPr lvl="2"/>
            <a:r>
              <a:rPr lang="en-US" dirty="0"/>
              <a:t>No disability benefits.</a:t>
            </a:r>
          </a:p>
          <a:p>
            <a:pPr lvl="1"/>
            <a:endParaRPr lang="en-US" dirty="0"/>
          </a:p>
        </p:txBody>
      </p:sp>
      <p:sp>
        <p:nvSpPr>
          <p:cNvPr id="4" name="Slide Number Placeholder 3">
            <a:extLst>
              <a:ext uri="{FF2B5EF4-FFF2-40B4-BE49-F238E27FC236}">
                <a16:creationId xmlns:a16="http://schemas.microsoft.com/office/drawing/2014/main" id="{BB71F8EB-E228-4553-8F38-8D782875FAD5}"/>
              </a:ext>
            </a:extLst>
          </p:cNvPr>
          <p:cNvSpPr>
            <a:spLocks noGrp="1"/>
          </p:cNvSpPr>
          <p:nvPr>
            <p:ph type="sldNum" sz="quarter" idx="12"/>
          </p:nvPr>
        </p:nvSpPr>
        <p:spPr/>
        <p:txBody>
          <a:bodyPr/>
          <a:lstStyle/>
          <a:p>
            <a:fld id="{28024367-D536-4F59-B2ED-0E7825EDA9AF}" type="slidenum">
              <a:rPr lang="en-US" smtClean="0"/>
              <a:pPr/>
              <a:t>20</a:t>
            </a:fld>
            <a:endParaRPr lang="en-US" dirty="0"/>
          </a:p>
        </p:txBody>
      </p:sp>
    </p:spTree>
    <p:extLst>
      <p:ext uri="{BB962C8B-B14F-4D97-AF65-F5344CB8AC3E}">
        <p14:creationId xmlns:p14="http://schemas.microsoft.com/office/powerpoint/2010/main" val="1684669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D9F2-F956-4421-95A8-D6D59CC0B404}"/>
              </a:ext>
            </a:extLst>
          </p:cNvPr>
          <p:cNvSpPr>
            <a:spLocks noGrp="1"/>
          </p:cNvSpPr>
          <p:nvPr>
            <p:ph type="title"/>
          </p:nvPr>
        </p:nvSpPr>
        <p:spPr/>
        <p:txBody>
          <a:bodyPr/>
          <a:lstStyle/>
          <a:p>
            <a:r>
              <a:rPr lang="en-US" dirty="0"/>
              <a:t>Plan design change options</a:t>
            </a:r>
          </a:p>
        </p:txBody>
      </p:sp>
      <p:sp>
        <p:nvSpPr>
          <p:cNvPr id="3" name="Content Placeholder 2">
            <a:extLst>
              <a:ext uri="{FF2B5EF4-FFF2-40B4-BE49-F238E27FC236}">
                <a16:creationId xmlns:a16="http://schemas.microsoft.com/office/drawing/2014/main" id="{8690102C-527F-4BED-934F-39E87D272821}"/>
              </a:ext>
            </a:extLst>
          </p:cNvPr>
          <p:cNvSpPr>
            <a:spLocks noGrp="1"/>
          </p:cNvSpPr>
          <p:nvPr>
            <p:ph idx="1"/>
          </p:nvPr>
        </p:nvSpPr>
        <p:spPr/>
        <p:txBody>
          <a:bodyPr>
            <a:normAutofit/>
          </a:bodyPr>
          <a:lstStyle/>
          <a:p>
            <a:r>
              <a:rPr lang="en-US" dirty="0"/>
              <a:t>Close SCRS to new entrants and open a hybrid defined benefit/defined contribution plan. </a:t>
            </a:r>
          </a:p>
          <a:p>
            <a:pPr lvl="1"/>
            <a:r>
              <a:rPr lang="en-US" dirty="0"/>
              <a:t>Advantages:</a:t>
            </a:r>
          </a:p>
          <a:p>
            <a:pPr lvl="2"/>
            <a:r>
              <a:rPr lang="en-US" dirty="0"/>
              <a:t>Risks which would be removed with a defined contribution plan can be reduced but not eliminated with a hybrid plan. These include the risk of growing the unfunded liability, state-held investment risk and risk of rising contribution rates. </a:t>
            </a:r>
          </a:p>
          <a:p>
            <a:pPr lvl="2"/>
            <a:r>
              <a:rPr lang="en-US" dirty="0"/>
              <a:t>Hybrid plans, like defined contribution plans, provide employees with greater availability of retirement investment choices.</a:t>
            </a:r>
          </a:p>
          <a:p>
            <a:pPr lvl="1"/>
            <a:r>
              <a:rPr lang="en-US" dirty="0"/>
              <a:t>Disadvantages:</a:t>
            </a:r>
          </a:p>
          <a:p>
            <a:pPr lvl="2"/>
            <a:r>
              <a:rPr lang="en-US" dirty="0"/>
              <a:t>As with the replacement of SCRS for new employees with a defined contribution plan, replacing SCRS for new employees with a hybrid plan does not reduce the current unfunded liability, and can lead to a cash-flow concern for SCRS with declining investment returns.</a:t>
            </a:r>
          </a:p>
          <a:p>
            <a:pPr lvl="2"/>
            <a:r>
              <a:rPr lang="en-US" dirty="0"/>
              <a:t>Increased legal risk from potential litigation filed in response to a plan closure.</a:t>
            </a:r>
          </a:p>
          <a:p>
            <a:pPr lvl="2"/>
            <a:r>
              <a:rPr lang="en-US" dirty="0"/>
              <a:t>Other drawbacks of a defined contribution plan also exist in reduced form for a hybrid plan, such as reduction of retirement benefit certainty as a recruitment tool.</a:t>
            </a:r>
          </a:p>
          <a:p>
            <a:endParaRPr lang="en-US" dirty="0"/>
          </a:p>
        </p:txBody>
      </p:sp>
      <p:sp>
        <p:nvSpPr>
          <p:cNvPr id="4" name="Slide Number Placeholder 3">
            <a:extLst>
              <a:ext uri="{FF2B5EF4-FFF2-40B4-BE49-F238E27FC236}">
                <a16:creationId xmlns:a16="http://schemas.microsoft.com/office/drawing/2014/main" id="{7B9C495A-EEA7-4F62-87D6-548EF29720C1}"/>
              </a:ext>
            </a:extLst>
          </p:cNvPr>
          <p:cNvSpPr>
            <a:spLocks noGrp="1"/>
          </p:cNvSpPr>
          <p:nvPr>
            <p:ph type="sldNum" sz="quarter" idx="12"/>
          </p:nvPr>
        </p:nvSpPr>
        <p:spPr/>
        <p:txBody>
          <a:bodyPr/>
          <a:lstStyle/>
          <a:p>
            <a:fld id="{28024367-D536-4F59-B2ED-0E7825EDA9AF}" type="slidenum">
              <a:rPr lang="en-US" smtClean="0"/>
              <a:pPr/>
              <a:t>21</a:t>
            </a:fld>
            <a:endParaRPr lang="en-US" dirty="0"/>
          </a:p>
        </p:txBody>
      </p:sp>
    </p:spTree>
    <p:extLst>
      <p:ext uri="{BB962C8B-B14F-4D97-AF65-F5344CB8AC3E}">
        <p14:creationId xmlns:p14="http://schemas.microsoft.com/office/powerpoint/2010/main" val="3502007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E674-8D68-4E32-8087-85B4968D30A4}"/>
              </a:ext>
            </a:extLst>
          </p:cNvPr>
          <p:cNvSpPr>
            <a:spLocks noGrp="1"/>
          </p:cNvSpPr>
          <p:nvPr>
            <p:ph type="title"/>
          </p:nvPr>
        </p:nvSpPr>
        <p:spPr/>
        <p:txBody>
          <a:bodyPr/>
          <a:lstStyle/>
          <a:p>
            <a:r>
              <a:rPr lang="en-US" dirty="0"/>
              <a:t>Other considerations</a:t>
            </a:r>
          </a:p>
        </p:txBody>
      </p:sp>
      <p:sp>
        <p:nvSpPr>
          <p:cNvPr id="3" name="Content Placeholder 2">
            <a:extLst>
              <a:ext uri="{FF2B5EF4-FFF2-40B4-BE49-F238E27FC236}">
                <a16:creationId xmlns:a16="http://schemas.microsoft.com/office/drawing/2014/main" id="{33F20A5D-0C3A-4CB7-AF3D-1F5C08AF0BE5}"/>
              </a:ext>
            </a:extLst>
          </p:cNvPr>
          <p:cNvSpPr>
            <a:spLocks noGrp="1"/>
          </p:cNvSpPr>
          <p:nvPr>
            <p:ph idx="1"/>
          </p:nvPr>
        </p:nvSpPr>
        <p:spPr/>
        <p:txBody>
          <a:bodyPr>
            <a:normAutofit/>
          </a:bodyPr>
          <a:lstStyle/>
          <a:p>
            <a:r>
              <a:rPr lang="en-US" dirty="0"/>
              <a:t>Inherent risk. </a:t>
            </a:r>
          </a:p>
          <a:p>
            <a:pPr lvl="1"/>
            <a:r>
              <a:rPr lang="en-US" dirty="0"/>
              <a:t>All considerations of SCRS’ future must take into account that no projection can provide absolute certainty of future plan experience. The actual rate of return going forward always remains subject to change, as do other factors like payroll growth and life expectancy.</a:t>
            </a:r>
          </a:p>
          <a:p>
            <a:r>
              <a:rPr lang="en-US" dirty="0"/>
              <a:t>Workforce recruitment and retention. </a:t>
            </a:r>
          </a:p>
          <a:p>
            <a:pPr lvl="1"/>
            <a:r>
              <a:rPr lang="en-US" dirty="0"/>
              <a:t>The current defined benefit plan structure, which offers a more certain retirement income, is an influential recruitment tool for public sector employers. Changes to plan design could reduce the ability of public employers to recruit and retain a strong workforce.</a:t>
            </a:r>
          </a:p>
          <a:p>
            <a:r>
              <a:rPr lang="en-US" dirty="0"/>
              <a:t>Legal risk. </a:t>
            </a:r>
          </a:p>
          <a:p>
            <a:pPr lvl="1"/>
            <a:r>
              <a:rPr lang="en-US" dirty="0"/>
              <a:t>There are potential legal risks associated with funding method and plan design changes including potential litigation filed in response to a plan closure. Any proposed changes should be properly vetted through legal counsel to determine potential risks.</a:t>
            </a:r>
          </a:p>
          <a:p>
            <a:endParaRPr lang="en-US" dirty="0"/>
          </a:p>
        </p:txBody>
      </p:sp>
      <p:sp>
        <p:nvSpPr>
          <p:cNvPr id="4" name="Slide Number Placeholder 3">
            <a:extLst>
              <a:ext uri="{FF2B5EF4-FFF2-40B4-BE49-F238E27FC236}">
                <a16:creationId xmlns:a16="http://schemas.microsoft.com/office/drawing/2014/main" id="{BC2A77B4-01B3-4B9C-8CA8-00176DFE928D}"/>
              </a:ext>
            </a:extLst>
          </p:cNvPr>
          <p:cNvSpPr>
            <a:spLocks noGrp="1"/>
          </p:cNvSpPr>
          <p:nvPr>
            <p:ph type="sldNum" sz="quarter" idx="12"/>
          </p:nvPr>
        </p:nvSpPr>
        <p:spPr/>
        <p:txBody>
          <a:bodyPr/>
          <a:lstStyle/>
          <a:p>
            <a:fld id="{28024367-D536-4F59-B2ED-0E7825EDA9AF}" type="slidenum">
              <a:rPr lang="en-US" smtClean="0"/>
              <a:pPr/>
              <a:t>22</a:t>
            </a:fld>
            <a:endParaRPr lang="en-US" dirty="0"/>
          </a:p>
        </p:txBody>
      </p:sp>
    </p:spTree>
    <p:extLst>
      <p:ext uri="{BB962C8B-B14F-4D97-AF65-F5344CB8AC3E}">
        <p14:creationId xmlns:p14="http://schemas.microsoft.com/office/powerpoint/2010/main" val="269574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2E80F9-E690-455B-8D42-A3B68520D687}"/>
              </a:ext>
            </a:extLst>
          </p:cNvPr>
          <p:cNvSpPr>
            <a:spLocks noGrp="1"/>
          </p:cNvSpPr>
          <p:nvPr>
            <p:ph type="title"/>
          </p:nvPr>
        </p:nvSpPr>
        <p:spPr/>
        <p:txBody>
          <a:bodyPr>
            <a:normAutofit fontScale="90000"/>
          </a:bodyPr>
          <a:lstStyle/>
          <a:p>
            <a:r>
              <a:rPr lang="en-US" dirty="0"/>
              <a:t>FY 2020 total annual compensation by employer type for SCRS</a:t>
            </a:r>
          </a:p>
        </p:txBody>
      </p:sp>
      <p:graphicFrame>
        <p:nvGraphicFramePr>
          <p:cNvPr id="12" name="Content Placeholder 11">
            <a:extLst>
              <a:ext uri="{FF2B5EF4-FFF2-40B4-BE49-F238E27FC236}">
                <a16:creationId xmlns:a16="http://schemas.microsoft.com/office/drawing/2014/main" id="{101DE471-8AB7-476B-84AE-B68BE7B6A2C9}"/>
              </a:ext>
            </a:extLst>
          </p:cNvPr>
          <p:cNvGraphicFramePr>
            <a:graphicFrameLocks noGrp="1"/>
          </p:cNvGraphicFramePr>
          <p:nvPr>
            <p:ph idx="1"/>
            <p:extLst>
              <p:ext uri="{D42A27DB-BD31-4B8C-83A1-F6EECF244321}">
                <p14:modId xmlns:p14="http://schemas.microsoft.com/office/powerpoint/2010/main" val="1378526287"/>
              </p:ext>
            </p:extLst>
          </p:nvPr>
        </p:nvGraphicFramePr>
        <p:xfrm>
          <a:off x="457200" y="1262063"/>
          <a:ext cx="82296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AF5FC6B-83A8-443E-9329-6E38A73EDD34}"/>
              </a:ext>
            </a:extLst>
          </p:cNvPr>
          <p:cNvSpPr>
            <a:spLocks noGrp="1"/>
          </p:cNvSpPr>
          <p:nvPr>
            <p:ph type="sldNum" sz="quarter" idx="12"/>
          </p:nvPr>
        </p:nvSpPr>
        <p:spPr/>
        <p:txBody>
          <a:bodyPr/>
          <a:lstStyle/>
          <a:p>
            <a:fld id="{28024367-D536-4F59-B2ED-0E7825EDA9AF}" type="slidenum">
              <a:rPr lang="en-US" smtClean="0"/>
              <a:pPr/>
              <a:t>23</a:t>
            </a:fld>
            <a:endParaRPr lang="en-US" dirty="0"/>
          </a:p>
        </p:txBody>
      </p:sp>
      <p:sp>
        <p:nvSpPr>
          <p:cNvPr id="14" name="Oval 13">
            <a:extLst>
              <a:ext uri="{FF2B5EF4-FFF2-40B4-BE49-F238E27FC236}">
                <a16:creationId xmlns:a16="http://schemas.microsoft.com/office/drawing/2014/main" id="{0F2E6D12-E953-49AF-ACCD-D29D2A571AEF}"/>
              </a:ext>
            </a:extLst>
          </p:cNvPr>
          <p:cNvSpPr>
            <a:spLocks noChangeAspect="1"/>
          </p:cNvSpPr>
          <p:nvPr/>
        </p:nvSpPr>
        <p:spPr>
          <a:xfrm>
            <a:off x="2606040" y="1886738"/>
            <a:ext cx="3931920" cy="3931920"/>
          </a:xfrm>
          <a:prstGeom prst="ellipse">
            <a:avLst/>
          </a:prstGeom>
          <a:noFill/>
          <a:ln w="2222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a:extLst>
              <a:ext uri="{FF2B5EF4-FFF2-40B4-BE49-F238E27FC236}">
                <a16:creationId xmlns:a16="http://schemas.microsoft.com/office/drawing/2014/main" id="{9199F5E5-A200-4E47-86B4-078C6251BD68}"/>
              </a:ext>
            </a:extLst>
          </p:cNvPr>
          <p:cNvSpPr txBox="1">
            <a:spLocks/>
          </p:cNvSpPr>
          <p:nvPr/>
        </p:nvSpPr>
        <p:spPr>
          <a:xfrm>
            <a:off x="1044273" y="2131613"/>
            <a:ext cx="2049864" cy="17652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568EC1"/>
                </a:solidFill>
              </a:rPr>
              <a:t>Optional employers</a:t>
            </a:r>
          </a:p>
          <a:p>
            <a:pPr marL="0" indent="0">
              <a:buNone/>
            </a:pPr>
            <a:r>
              <a:rPr lang="en-US" sz="1600" dirty="0"/>
              <a:t>578 employers</a:t>
            </a:r>
            <a:br>
              <a:rPr lang="en-US" sz="1600" dirty="0"/>
            </a:br>
            <a:r>
              <a:rPr lang="en-US" sz="1600" dirty="0"/>
              <a:t>$2,682,426</a:t>
            </a:r>
          </a:p>
          <a:p>
            <a:pPr marL="0" indent="0">
              <a:buNone/>
            </a:pPr>
            <a:r>
              <a:rPr lang="en-US" sz="1000" i="1" dirty="0"/>
              <a:t>Includes cities, counties and </a:t>
            </a:r>
            <a:br>
              <a:rPr lang="en-US" sz="1000" i="1" dirty="0"/>
            </a:br>
            <a:r>
              <a:rPr lang="en-US" sz="1000" i="1" dirty="0"/>
              <a:t>other local subdivisions of government. </a:t>
            </a:r>
          </a:p>
        </p:txBody>
      </p:sp>
      <p:sp>
        <p:nvSpPr>
          <p:cNvPr id="16" name="Content Placeholder 5">
            <a:extLst>
              <a:ext uri="{FF2B5EF4-FFF2-40B4-BE49-F238E27FC236}">
                <a16:creationId xmlns:a16="http://schemas.microsoft.com/office/drawing/2014/main" id="{3171B614-438C-471D-92A1-41AF223B81B3}"/>
              </a:ext>
            </a:extLst>
          </p:cNvPr>
          <p:cNvSpPr txBox="1">
            <a:spLocks/>
          </p:cNvSpPr>
          <p:nvPr/>
        </p:nvSpPr>
        <p:spPr>
          <a:xfrm>
            <a:off x="6563651" y="2734018"/>
            <a:ext cx="2123146" cy="1626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1"/>
                </a:solidFill>
              </a:rPr>
              <a:t>State agencies and </a:t>
            </a:r>
            <a:br>
              <a:rPr lang="en-US" sz="1800" b="1" dirty="0">
                <a:solidFill>
                  <a:schemeClr val="tx1"/>
                </a:solidFill>
              </a:rPr>
            </a:br>
            <a:r>
              <a:rPr lang="en-US" sz="1800" b="1" dirty="0">
                <a:solidFill>
                  <a:schemeClr val="tx1"/>
                </a:solidFill>
              </a:rPr>
              <a:t>higher education institutions</a:t>
            </a:r>
          </a:p>
          <a:p>
            <a:pPr marL="0" indent="0">
              <a:buNone/>
            </a:pPr>
            <a:r>
              <a:rPr lang="en-US" sz="1600" dirty="0"/>
              <a:t>119 employers</a:t>
            </a:r>
            <a:br>
              <a:rPr lang="en-US" sz="1600" dirty="0"/>
            </a:br>
            <a:r>
              <a:rPr lang="en-US" sz="1600" dirty="0"/>
              <a:t>$4,073,832</a:t>
            </a:r>
          </a:p>
        </p:txBody>
      </p:sp>
      <p:sp>
        <p:nvSpPr>
          <p:cNvPr id="17" name="Content Placeholder 5">
            <a:extLst>
              <a:ext uri="{FF2B5EF4-FFF2-40B4-BE49-F238E27FC236}">
                <a16:creationId xmlns:a16="http://schemas.microsoft.com/office/drawing/2014/main" id="{0950C924-C0AE-435C-A885-A33706B610A4}"/>
              </a:ext>
            </a:extLst>
          </p:cNvPr>
          <p:cNvSpPr txBox="1">
            <a:spLocks/>
          </p:cNvSpPr>
          <p:nvPr/>
        </p:nvSpPr>
        <p:spPr>
          <a:xfrm>
            <a:off x="1631522" y="5247555"/>
            <a:ext cx="1802424" cy="1043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2"/>
                </a:solidFill>
              </a:rPr>
              <a:t>School districts</a:t>
            </a:r>
          </a:p>
          <a:p>
            <a:pPr marL="0" indent="0">
              <a:buNone/>
            </a:pPr>
            <a:r>
              <a:rPr lang="en-US" sz="1600" dirty="0"/>
              <a:t>118 employers</a:t>
            </a:r>
            <a:br>
              <a:rPr lang="en-US" sz="1600" dirty="0"/>
            </a:br>
            <a:r>
              <a:rPr lang="en-US" sz="1600" dirty="0"/>
              <a:t>$4,764,950</a:t>
            </a:r>
          </a:p>
        </p:txBody>
      </p:sp>
      <p:sp>
        <p:nvSpPr>
          <p:cNvPr id="20" name="Rectangle 19">
            <a:extLst>
              <a:ext uri="{FF2B5EF4-FFF2-40B4-BE49-F238E27FC236}">
                <a16:creationId xmlns:a16="http://schemas.microsoft.com/office/drawing/2014/main" id="{E34B658D-4C5B-49AA-BCB4-9C1139507ADA}"/>
              </a:ext>
            </a:extLst>
          </p:cNvPr>
          <p:cNvSpPr/>
          <p:nvPr/>
        </p:nvSpPr>
        <p:spPr>
          <a:xfrm>
            <a:off x="457197" y="1256238"/>
            <a:ext cx="4702032" cy="400110"/>
          </a:xfrm>
          <a:prstGeom prst="rect">
            <a:avLst/>
          </a:prstGeom>
        </p:spPr>
        <p:txBody>
          <a:bodyPr wrap="square">
            <a:spAutoFit/>
          </a:bodyPr>
          <a:lstStyle/>
          <a:p>
            <a:pPr>
              <a:defRPr sz="1862" b="0" i="0" u="none" strike="noStrike" kern="1200" spc="0" baseline="0">
                <a:solidFill>
                  <a:srgbClr val="1260A7">
                    <a:lumMod val="65000"/>
                    <a:lumOff val="35000"/>
                  </a:srgbClr>
                </a:solidFill>
                <a:latin typeface="+mn-lt"/>
                <a:ea typeface="+mn-ea"/>
                <a:cs typeface="+mn-cs"/>
              </a:defRPr>
            </a:pPr>
            <a:r>
              <a:rPr lang="en-US" sz="1000" b="1" dirty="0">
                <a:solidFill>
                  <a:schemeClr val="tx2"/>
                </a:solidFill>
              </a:rPr>
              <a:t>Includes active employees, State ORP participants and return-to-work retirees</a:t>
            </a:r>
          </a:p>
          <a:p>
            <a:pPr>
              <a:defRPr sz="1862" b="0" i="0" u="none" strike="noStrike" kern="1200" spc="0" baseline="0">
                <a:solidFill>
                  <a:srgbClr val="1260A7">
                    <a:lumMod val="65000"/>
                    <a:lumOff val="35000"/>
                  </a:srgbClr>
                </a:solidFill>
                <a:latin typeface="+mn-lt"/>
                <a:ea typeface="+mn-ea"/>
                <a:cs typeface="+mn-cs"/>
              </a:defRPr>
            </a:pPr>
            <a:r>
              <a:rPr lang="en-US" sz="1000" i="1" dirty="0">
                <a:solidFill>
                  <a:schemeClr val="tx2"/>
                </a:solidFill>
              </a:rPr>
              <a:t>Amounts expressed in thousands</a:t>
            </a:r>
          </a:p>
        </p:txBody>
      </p:sp>
      <p:sp>
        <p:nvSpPr>
          <p:cNvPr id="25" name="Content Placeholder 5">
            <a:extLst>
              <a:ext uri="{FF2B5EF4-FFF2-40B4-BE49-F238E27FC236}">
                <a16:creationId xmlns:a16="http://schemas.microsoft.com/office/drawing/2014/main" id="{B5A74A5F-F90D-41EF-AEC6-89CC4A714CFF}"/>
              </a:ext>
            </a:extLst>
          </p:cNvPr>
          <p:cNvSpPr txBox="1">
            <a:spLocks/>
          </p:cNvSpPr>
          <p:nvPr/>
        </p:nvSpPr>
        <p:spPr>
          <a:xfrm>
            <a:off x="3582234" y="3429000"/>
            <a:ext cx="1979525" cy="931985"/>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2"/>
                </a:solidFill>
              </a:rPr>
              <a:t>$11.52</a:t>
            </a:r>
            <a:br>
              <a:rPr lang="en-US" sz="3200" b="1" dirty="0">
                <a:solidFill>
                  <a:schemeClr val="bg2"/>
                </a:solidFill>
              </a:rPr>
            </a:br>
            <a:r>
              <a:rPr lang="en-US" sz="3200" b="1" dirty="0">
                <a:solidFill>
                  <a:schemeClr val="bg2"/>
                </a:solidFill>
              </a:rPr>
              <a:t>billion</a:t>
            </a:r>
          </a:p>
        </p:txBody>
      </p:sp>
    </p:spTree>
    <p:extLst>
      <p:ext uri="{BB962C8B-B14F-4D97-AF65-F5344CB8AC3E}">
        <p14:creationId xmlns:p14="http://schemas.microsoft.com/office/powerpoint/2010/main" val="1952981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Contributions effective July 1, 2020</a:t>
            </a:r>
          </a:p>
        </p:txBody>
      </p:sp>
      <p:graphicFrame>
        <p:nvGraphicFramePr>
          <p:cNvPr id="5" name="Content Placeholder 9"/>
          <p:cNvGraphicFramePr>
            <a:graphicFrameLocks noGrp="1"/>
          </p:cNvGraphicFramePr>
          <p:nvPr>
            <p:ph idx="1"/>
            <p:extLst>
              <p:ext uri="{D42A27DB-BD31-4B8C-83A1-F6EECF244321}">
                <p14:modId xmlns:p14="http://schemas.microsoft.com/office/powerpoint/2010/main" val="1799070619"/>
              </p:ext>
            </p:extLst>
          </p:nvPr>
        </p:nvGraphicFramePr>
        <p:xfrm>
          <a:off x="457200" y="1262063"/>
          <a:ext cx="6661927" cy="3749040"/>
        </p:xfrm>
        <a:graphic>
          <a:graphicData uri="http://schemas.openxmlformats.org/drawingml/2006/table">
            <a:tbl>
              <a:tblPr firstRow="1" bandRow="1">
                <a:tableStyleId>{7E9639D4-E3E2-4D34-9284-5A2195B3D0D7}</a:tableStyleId>
              </a:tblPr>
              <a:tblGrid>
                <a:gridCol w="1048968">
                  <a:extLst>
                    <a:ext uri="{9D8B030D-6E8A-4147-A177-3AD203B41FA5}">
                      <a16:colId xmlns:a16="http://schemas.microsoft.com/office/drawing/2014/main" val="20000"/>
                    </a:ext>
                  </a:extLst>
                </a:gridCol>
                <a:gridCol w="1706828">
                  <a:extLst>
                    <a:ext uri="{9D8B030D-6E8A-4147-A177-3AD203B41FA5}">
                      <a16:colId xmlns:a16="http://schemas.microsoft.com/office/drawing/2014/main" val="20001"/>
                    </a:ext>
                  </a:extLst>
                </a:gridCol>
                <a:gridCol w="244486">
                  <a:extLst>
                    <a:ext uri="{9D8B030D-6E8A-4147-A177-3AD203B41FA5}">
                      <a16:colId xmlns:a16="http://schemas.microsoft.com/office/drawing/2014/main" val="20002"/>
                    </a:ext>
                  </a:extLst>
                </a:gridCol>
                <a:gridCol w="1780106">
                  <a:extLst>
                    <a:ext uri="{9D8B030D-6E8A-4147-A177-3AD203B41FA5}">
                      <a16:colId xmlns:a16="http://schemas.microsoft.com/office/drawing/2014/main" val="20003"/>
                    </a:ext>
                  </a:extLst>
                </a:gridCol>
                <a:gridCol w="244486">
                  <a:extLst>
                    <a:ext uri="{9D8B030D-6E8A-4147-A177-3AD203B41FA5}">
                      <a16:colId xmlns:a16="http://schemas.microsoft.com/office/drawing/2014/main" val="20004"/>
                    </a:ext>
                  </a:extLst>
                </a:gridCol>
                <a:gridCol w="1637053">
                  <a:extLst>
                    <a:ext uri="{9D8B030D-6E8A-4147-A177-3AD203B41FA5}">
                      <a16:colId xmlns:a16="http://schemas.microsoft.com/office/drawing/2014/main" val="20005"/>
                    </a:ext>
                  </a:extLst>
                </a:gridCol>
              </a:tblGrid>
              <a:tr h="0">
                <a:tc gridSpan="6">
                  <a:txBody>
                    <a:bodyPr/>
                    <a:lstStyle/>
                    <a:p>
                      <a:pPr algn="l"/>
                      <a:r>
                        <a:rPr lang="en-US" sz="1800" b="1" dirty="0">
                          <a:solidFill>
                            <a:schemeClr val="tx2"/>
                          </a:solidFill>
                          <a:latin typeface="+mn-lt"/>
                        </a:rPr>
                        <a:t>Defined benefit participant (SCRS)</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chemeClr val="tx1"/>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endParaRPr lang="en-US" sz="1300" b="1" dirty="0">
                        <a:solidFill>
                          <a:schemeClr val="tx1"/>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endParaRPr lang="en-US" sz="1300" b="1" baseline="30000" dirty="0">
                        <a:solidFill>
                          <a:schemeClr val="tx1"/>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l"/>
                      <a:endParaRPr lang="en-US" sz="1600" dirty="0">
                        <a:solidFill>
                          <a:schemeClr val="tx2"/>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Normal cost</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Unfunded liability</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Total</a:t>
                      </a:r>
                      <a:endParaRPr lang="en-US" sz="1600" b="1" baseline="30000" dirty="0">
                        <a:solidFill>
                          <a:schemeClr val="tx1"/>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r>
                        <a:rPr lang="en-US" sz="1600" dirty="0">
                          <a:solidFill>
                            <a:schemeClr val="tx2"/>
                          </a:solidFill>
                        </a:rPr>
                        <a:t>Member</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9.00%</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a:t>
                      </a:r>
                    </a:p>
                  </a:txBody>
                  <a:tcPr marL="92385" marR="923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a:t>
                      </a:r>
                    </a:p>
                  </a:txBody>
                  <a:tcPr marL="92385" marR="923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tx2"/>
                          </a:solidFill>
                          <a:effectLst/>
                          <a:latin typeface="+mn-lt"/>
                        </a:rPr>
                        <a:t>9.00%</a:t>
                      </a:r>
                    </a:p>
                  </a:txBody>
                  <a:tcPr marL="9623" marR="9623"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n-US" sz="1600" dirty="0">
                          <a:solidFill>
                            <a:schemeClr val="tx2"/>
                          </a:solidFill>
                        </a:rPr>
                        <a:t>Employer</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1.63%</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13.93%</a:t>
                      </a:r>
                    </a:p>
                  </a:txBody>
                  <a:tcPr marL="92385" marR="923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a:t>
                      </a:r>
                    </a:p>
                  </a:txBody>
                  <a:tcPr marL="92385" marR="923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tx2"/>
                          </a:solidFill>
                          <a:effectLst/>
                          <a:latin typeface="+mn-lt"/>
                        </a:rPr>
                        <a:t>15.56%</a:t>
                      </a:r>
                    </a:p>
                  </a:txBody>
                  <a:tcPr marL="9623" marR="9623"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r>
                        <a:rPr lang="en-US" sz="1600" dirty="0">
                          <a:solidFill>
                            <a:schemeClr val="tx2"/>
                          </a:solidFill>
                        </a:rPr>
                        <a:t>Total</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10.63%</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13.93%</a:t>
                      </a:r>
                    </a:p>
                  </a:txBody>
                  <a:tcPr marL="92385" marR="923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a:t>
                      </a:r>
                    </a:p>
                  </a:txBody>
                  <a:tcPr marL="92385" marR="923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tx2"/>
                          </a:solidFill>
                          <a:effectLst/>
                          <a:latin typeface="+mn-lt"/>
                        </a:rPr>
                        <a:t>24.56%</a:t>
                      </a:r>
                    </a:p>
                  </a:txBody>
                  <a:tcPr marL="9623" marR="9623"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endParaRPr lang="en-US" sz="1600" dirty="0">
                        <a:solidFill>
                          <a:schemeClr val="tx2"/>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2"/>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2"/>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solidFill>
                          <a:schemeClr val="tx2"/>
                        </a:solidFill>
                      </a:endParaRPr>
                    </a:p>
                  </a:txBody>
                  <a:tcPr marL="92385" marR="923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chemeClr val="tx2"/>
                        </a:solidFill>
                      </a:endParaRPr>
                    </a:p>
                  </a:txBody>
                  <a:tcPr marL="92385" marR="923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effectLst/>
                        <a:latin typeface="+mn-lt"/>
                      </a:endParaRPr>
                    </a:p>
                  </a:txBody>
                  <a:tcPr marL="9623" marR="9623"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gridSpan="6">
                  <a:txBody>
                    <a:bodyPr/>
                    <a:lstStyle/>
                    <a:p>
                      <a:pPr algn="l"/>
                      <a:r>
                        <a:rPr lang="en-US" b="1" dirty="0">
                          <a:solidFill>
                            <a:schemeClr val="tx2"/>
                          </a:solidFill>
                        </a:rPr>
                        <a:t>Defined contribution participant (State ORP)</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300" b="1" dirty="0">
                        <a:solidFill>
                          <a:schemeClr val="tx1"/>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300" b="1" dirty="0">
                        <a:solidFill>
                          <a:schemeClr val="tx1"/>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300" b="1" baseline="30000" dirty="0">
                        <a:solidFill>
                          <a:schemeClr val="tx1"/>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algn="l"/>
                      <a:endParaRPr lang="en-US" sz="1600" dirty="0">
                        <a:solidFill>
                          <a:schemeClr val="tx2"/>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Member account</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Unfunded liability</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Total</a:t>
                      </a:r>
                      <a:endParaRPr lang="en-US" sz="1600" b="1" baseline="30000" dirty="0">
                        <a:solidFill>
                          <a:schemeClr val="tx1"/>
                        </a:solidFill>
                      </a:endParaRP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r>
                        <a:rPr lang="en-US" sz="1600" dirty="0">
                          <a:solidFill>
                            <a:schemeClr val="tx2"/>
                          </a:solidFill>
                        </a:rPr>
                        <a:t>Member</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9.00%</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a:t>
                      </a:r>
                    </a:p>
                  </a:txBody>
                  <a:tcPr marL="92385" marR="923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a:t>
                      </a:r>
                    </a:p>
                  </a:txBody>
                  <a:tcPr marL="92385" marR="923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tx2"/>
                          </a:solidFill>
                          <a:effectLst/>
                          <a:latin typeface="+mn-lt"/>
                        </a:rPr>
                        <a:t>9.00%</a:t>
                      </a:r>
                    </a:p>
                  </a:txBody>
                  <a:tcPr marL="9623" marR="9623"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r>
                        <a:rPr lang="en-US" sz="1600" dirty="0">
                          <a:solidFill>
                            <a:schemeClr val="tx2"/>
                          </a:solidFill>
                        </a:rPr>
                        <a:t>Employer</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5.00%</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10.56%</a:t>
                      </a:r>
                    </a:p>
                  </a:txBody>
                  <a:tcPr marL="92385" marR="923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a:t>
                      </a:r>
                    </a:p>
                  </a:txBody>
                  <a:tcPr marL="92385" marR="923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tx2"/>
                          </a:solidFill>
                          <a:effectLst/>
                          <a:latin typeface="+mn-lt"/>
                        </a:rPr>
                        <a:t>15.56%</a:t>
                      </a:r>
                    </a:p>
                  </a:txBody>
                  <a:tcPr marL="9623" marR="9623"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r>
                        <a:rPr lang="en-US" sz="1600" dirty="0">
                          <a:solidFill>
                            <a:schemeClr val="tx2"/>
                          </a:solidFill>
                        </a:rPr>
                        <a:t>Total</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14.00%</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a:t>
                      </a:r>
                    </a:p>
                  </a:txBody>
                  <a:tcPr marL="109543" marR="1095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10.56%</a:t>
                      </a:r>
                    </a:p>
                  </a:txBody>
                  <a:tcPr marL="92385" marR="923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2"/>
                          </a:solidFill>
                        </a:rPr>
                        <a:t>=</a:t>
                      </a:r>
                    </a:p>
                  </a:txBody>
                  <a:tcPr marL="92385" marR="923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tx2"/>
                          </a:solidFill>
                          <a:effectLst/>
                          <a:latin typeface="+mn-lt"/>
                        </a:rPr>
                        <a:t>24.56%</a:t>
                      </a:r>
                    </a:p>
                  </a:txBody>
                  <a:tcPr marL="9623" marR="9623"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395596C-1CB0-4EC9-B671-0D5B7B6C3633}" type="slidenum">
              <a:rPr lang="en-US" smtClean="0"/>
              <a:pPr/>
              <a:t>24</a:t>
            </a:fld>
            <a:endParaRPr lang="en-US" dirty="0"/>
          </a:p>
        </p:txBody>
      </p:sp>
    </p:spTree>
    <p:extLst>
      <p:ext uri="{BB962C8B-B14F-4D97-AF65-F5344CB8AC3E}">
        <p14:creationId xmlns:p14="http://schemas.microsoft.com/office/powerpoint/2010/main" val="4049269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B30187-A6F7-49FA-8FD4-58D0A154A2E8}"/>
              </a:ext>
            </a:extLst>
          </p:cNvPr>
          <p:cNvSpPr>
            <a:spLocks noGrp="1"/>
          </p:cNvSpPr>
          <p:nvPr>
            <p:ph type="sldNum" sz="quarter" idx="12"/>
          </p:nvPr>
        </p:nvSpPr>
        <p:spPr/>
        <p:txBody>
          <a:bodyPr/>
          <a:lstStyle/>
          <a:p>
            <a:fld id="{28024367-D536-4F59-B2ED-0E7825EDA9AF}" type="slidenum">
              <a:rPr lang="en-US" smtClean="0"/>
              <a:pPr/>
              <a:t>25</a:t>
            </a:fld>
            <a:endParaRPr lang="en-US" dirty="0"/>
          </a:p>
        </p:txBody>
      </p:sp>
      <p:pic>
        <p:nvPicPr>
          <p:cNvPr id="9" name="Picture 8" descr="Table&#10;&#10;Description automatically generated">
            <a:extLst>
              <a:ext uri="{FF2B5EF4-FFF2-40B4-BE49-F238E27FC236}">
                <a16:creationId xmlns:a16="http://schemas.microsoft.com/office/drawing/2014/main" id="{CB84A644-E3CB-4B02-8F8B-CE6164AED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00" y="66273"/>
            <a:ext cx="7561780" cy="6309360"/>
          </a:xfrm>
          <a:prstGeom prst="rect">
            <a:avLst/>
          </a:prstGeom>
        </p:spPr>
      </p:pic>
    </p:spTree>
    <p:extLst>
      <p:ext uri="{BB962C8B-B14F-4D97-AF65-F5344CB8AC3E}">
        <p14:creationId xmlns:p14="http://schemas.microsoft.com/office/powerpoint/2010/main" val="2534715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B2635D-19DD-40D5-B930-F8BD88476645}"/>
              </a:ext>
            </a:extLst>
          </p:cNvPr>
          <p:cNvSpPr>
            <a:spLocks noGrp="1"/>
          </p:cNvSpPr>
          <p:nvPr>
            <p:ph type="sldNum" sz="quarter" idx="12"/>
          </p:nvPr>
        </p:nvSpPr>
        <p:spPr/>
        <p:txBody>
          <a:bodyPr/>
          <a:lstStyle/>
          <a:p>
            <a:fld id="{28024367-D536-4F59-B2ED-0E7825EDA9AF}" type="slidenum">
              <a:rPr lang="en-US" smtClean="0"/>
              <a:pPr/>
              <a:t>26</a:t>
            </a:fld>
            <a:endParaRPr lang="en-US" dirty="0"/>
          </a:p>
        </p:txBody>
      </p:sp>
      <p:pic>
        <p:nvPicPr>
          <p:cNvPr id="4" name="Picture 3" descr="Table&#10;&#10;Description automatically generated">
            <a:extLst>
              <a:ext uri="{FF2B5EF4-FFF2-40B4-BE49-F238E27FC236}">
                <a16:creationId xmlns:a16="http://schemas.microsoft.com/office/drawing/2014/main" id="{E706D71E-E2FF-434B-9D9B-75D9A9D41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96" y="91440"/>
            <a:ext cx="7524208" cy="6309360"/>
          </a:xfrm>
          <a:prstGeom prst="rect">
            <a:avLst/>
          </a:prstGeom>
        </p:spPr>
      </p:pic>
    </p:spTree>
    <p:extLst>
      <p:ext uri="{BB962C8B-B14F-4D97-AF65-F5344CB8AC3E}">
        <p14:creationId xmlns:p14="http://schemas.microsoft.com/office/powerpoint/2010/main" val="133966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the earnings limitation?</a:t>
            </a:r>
            <a:endParaRPr lang="en-US" dirty="0"/>
          </a:p>
        </p:txBody>
      </p:sp>
      <p:sp>
        <p:nvSpPr>
          <p:cNvPr id="3" name="Content Placeholder 2"/>
          <p:cNvSpPr>
            <a:spLocks noGrp="1"/>
          </p:cNvSpPr>
          <p:nvPr>
            <p:ph idx="1"/>
          </p:nvPr>
        </p:nvSpPr>
        <p:spPr/>
        <p:txBody>
          <a:bodyPr/>
          <a:lstStyle/>
          <a:p>
            <a:r>
              <a:rPr lang="en-US" dirty="0"/>
              <a:t>Provisions do not actually limit the ability of a retiree to return to covered employment or restrict the amount of compensation a retiree may receive; provisions are limitations on the receipt of benefits.</a:t>
            </a:r>
          </a:p>
          <a:p>
            <a:r>
              <a:rPr lang="en-US" dirty="0"/>
              <a:t>Once a member earns more than $10,000 in a calendar year from covered employment, his retirement benefit is suspended for the remainder of the year. His retirement benefit payments will be reinstated the next January.</a:t>
            </a:r>
          </a:p>
          <a:p>
            <a:pPr lvl="1"/>
            <a:r>
              <a:rPr lang="en-US" dirty="0"/>
              <a:t>Benefit will be reinstated before the next January if he terminates covered employment before the end of the year.</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27</a:t>
            </a:fld>
            <a:endParaRPr lang="en-US" dirty="0"/>
          </a:p>
        </p:txBody>
      </p:sp>
    </p:spTree>
    <p:extLst>
      <p:ext uri="{BB962C8B-B14F-4D97-AF65-F5344CB8AC3E}">
        <p14:creationId xmlns:p14="http://schemas.microsoft.com/office/powerpoint/2010/main" val="3617449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a:t>Earnings limitation was put into place to encourage members to delay the start of their monthly retirement benefit.</a:t>
            </a:r>
          </a:p>
          <a:p>
            <a:r>
              <a:rPr lang="en-US"/>
              <a:t>The TERI program and generous return-to-work provisions encouraged members to retire earlier than expected, resulting in additional costs to the plan.</a:t>
            </a:r>
          </a:p>
          <a:p>
            <a:pPr lvl="1"/>
            <a:endParaRPr lang="en-US" dirty="0"/>
          </a:p>
        </p:txBody>
      </p:sp>
      <p:graphicFrame>
        <p:nvGraphicFramePr>
          <p:cNvPr id="10" name="Content Placeholder 8">
            <a:extLst>
              <a:ext uri="{FF2B5EF4-FFF2-40B4-BE49-F238E27FC236}">
                <a16:creationId xmlns:a16="http://schemas.microsoft.com/office/drawing/2014/main" id="{A86A1CDD-59FE-4F87-91B6-9D3B1EB86C97}"/>
              </a:ext>
            </a:extLst>
          </p:cNvPr>
          <p:cNvGraphicFramePr>
            <a:graphicFrameLocks noGrp="1"/>
          </p:cNvGraphicFramePr>
          <p:nvPr>
            <p:ph sz="half" idx="2"/>
          </p:nvPr>
        </p:nvGraphicFramePr>
        <p:xfrm>
          <a:off x="4800600" y="1262063"/>
          <a:ext cx="38862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8024367-D536-4F59-B2ED-0E7825EDA9AF}" type="slidenum">
              <a:rPr lang="en-US" smtClean="0"/>
              <a:pPr/>
              <a:t>28</a:t>
            </a:fld>
            <a:endParaRPr lang="en-US" dirty="0"/>
          </a:p>
        </p:txBody>
      </p:sp>
      <p:sp>
        <p:nvSpPr>
          <p:cNvPr id="2" name="Title 1"/>
          <p:cNvSpPr>
            <a:spLocks noGrp="1"/>
          </p:cNvSpPr>
          <p:nvPr>
            <p:ph type="title"/>
          </p:nvPr>
        </p:nvSpPr>
        <p:spPr/>
        <p:txBody>
          <a:bodyPr/>
          <a:lstStyle/>
          <a:p>
            <a:r>
              <a:rPr lang="en-US"/>
              <a:t>What is the earnings limitation?</a:t>
            </a:r>
            <a:endParaRPr lang="en-US" dirty="0"/>
          </a:p>
        </p:txBody>
      </p:sp>
    </p:spTree>
    <p:extLst>
      <p:ext uri="{BB962C8B-B14F-4D97-AF65-F5344CB8AC3E}">
        <p14:creationId xmlns:p14="http://schemas.microsoft.com/office/powerpoint/2010/main" val="947996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Earnings limitation</a:t>
            </a:r>
            <a:endParaRPr lang="en-US" dirty="0"/>
          </a:p>
        </p:txBody>
      </p:sp>
      <p:sp>
        <p:nvSpPr>
          <p:cNvPr id="3" name="Content Placeholder 2"/>
          <p:cNvSpPr>
            <a:spLocks noGrp="1"/>
          </p:cNvSpPr>
          <p:nvPr>
            <p:ph idx="1"/>
          </p:nvPr>
        </p:nvSpPr>
        <p:spPr/>
        <p:txBody>
          <a:bodyPr/>
          <a:lstStyle/>
          <a:p>
            <a:r>
              <a:rPr lang="en-US" dirty="0"/>
              <a:t>Contribution and benefit structures are designed to provide a retirement benefit that replaces a portion of a member’s income after retirement.</a:t>
            </a:r>
          </a:p>
          <a:p>
            <a:r>
              <a:rPr lang="en-US" dirty="0"/>
              <a:t>Ability to return to covered employment after retirement without affecting benefits incentivizes members to retire earlier than they would have without the availability of unlimited post-retirement employment. </a:t>
            </a:r>
          </a:p>
          <a:p>
            <a:r>
              <a:rPr lang="en-US" dirty="0"/>
              <a:t>Acceleration of members’ retirement dates has a cost to the systems because it results in the systems paying benefits earlier and longer than would otherwise be expected.</a:t>
            </a:r>
          </a:p>
          <a:p>
            <a:pPr lvl="1"/>
            <a:r>
              <a:rPr lang="en-US" dirty="0"/>
              <a:t>Earnings limitation is intended to remove incentives.</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29</a:t>
            </a:fld>
            <a:endParaRPr lang="en-US" dirty="0"/>
          </a:p>
        </p:txBody>
      </p:sp>
    </p:spTree>
    <p:extLst>
      <p:ext uri="{BB962C8B-B14F-4D97-AF65-F5344CB8AC3E}">
        <p14:creationId xmlns:p14="http://schemas.microsoft.com/office/powerpoint/2010/main" val="420074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PEBA’s retirement plans </a:t>
            </a:r>
            <a:endParaRPr lang="en-US" dirty="0"/>
          </a:p>
        </p:txBody>
      </p:sp>
      <p:sp>
        <p:nvSpPr>
          <p:cNvPr id="3" name="Content Placeholder 2"/>
          <p:cNvSpPr>
            <a:spLocks noGrp="1"/>
          </p:cNvSpPr>
          <p:nvPr>
            <p:ph idx="1"/>
          </p:nvPr>
        </p:nvSpPr>
        <p:spPr/>
        <p:txBody>
          <a:bodyPr/>
          <a:lstStyle/>
          <a:p>
            <a:pPr lvl="0"/>
            <a:r>
              <a:rPr lang="en-US"/>
              <a:t>Defined benefit plans:</a:t>
            </a:r>
          </a:p>
          <a:p>
            <a:pPr lvl="1"/>
            <a:r>
              <a:rPr lang="en-US"/>
              <a:t>South Carolina Retirement System (SCRS).</a:t>
            </a:r>
          </a:p>
          <a:p>
            <a:pPr lvl="1"/>
            <a:r>
              <a:rPr lang="en-US"/>
              <a:t>Police Officers Retirement System (PORS).</a:t>
            </a:r>
          </a:p>
          <a:p>
            <a:pPr lvl="1"/>
            <a:r>
              <a:rPr lang="en-US"/>
              <a:t>General Assembly Retirement System (GARS).</a:t>
            </a:r>
          </a:p>
          <a:p>
            <a:pPr lvl="1"/>
            <a:r>
              <a:rPr lang="en-US"/>
              <a:t>Judges and Solicitors Retirement System (JSRS).</a:t>
            </a:r>
          </a:p>
          <a:p>
            <a:pPr lvl="1"/>
            <a:r>
              <a:rPr lang="en-US"/>
              <a:t>South Carolina National Guard Supplemental Retirement Plan (SCNG).</a:t>
            </a:r>
          </a:p>
          <a:p>
            <a:pPr lvl="0"/>
            <a:r>
              <a:rPr lang="en-US"/>
              <a:t>Defined contribution plan:</a:t>
            </a:r>
          </a:p>
          <a:p>
            <a:pPr lvl="1"/>
            <a:r>
              <a:rPr lang="en-US"/>
              <a:t>State Optional Retirement Program (State ORP).</a:t>
            </a:r>
          </a:p>
          <a:p>
            <a:pPr lvl="0"/>
            <a:r>
              <a:rPr lang="en-US"/>
              <a:t>Voluntary, supplemental retirement savings plan:</a:t>
            </a:r>
          </a:p>
          <a:p>
            <a:pPr lvl="1"/>
            <a:r>
              <a:rPr lang="en-US"/>
              <a:t>South Carolina Deferred Compensation Program. </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spTree>
    <p:extLst>
      <p:ext uri="{BB962C8B-B14F-4D97-AF65-F5344CB8AC3E}">
        <p14:creationId xmlns:p14="http://schemas.microsoft.com/office/powerpoint/2010/main" val="527391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 whom does the earnings limitation apply?</a:t>
            </a:r>
            <a:endParaRPr lang="en-US" dirty="0"/>
          </a:p>
        </p:txBody>
      </p:sp>
      <p:sp>
        <p:nvSpPr>
          <p:cNvPr id="3" name="Content Placeholder 2"/>
          <p:cNvSpPr>
            <a:spLocks noGrp="1"/>
          </p:cNvSpPr>
          <p:nvPr>
            <p:ph idx="1"/>
          </p:nvPr>
        </p:nvSpPr>
        <p:spPr/>
        <p:txBody>
          <a:bodyPr>
            <a:normAutofit/>
          </a:bodyPr>
          <a:lstStyle/>
          <a:p>
            <a:pPr lvl="0"/>
            <a:r>
              <a:rPr lang="en-US" dirty="0"/>
              <a:t>Members who retire on or after January 2, 2013, and are younger than age 62 (SCRS) or age 57 (PORS) on the date of retirement, unless they meet an exception:</a:t>
            </a:r>
          </a:p>
          <a:p>
            <a:pPr lvl="1"/>
            <a:r>
              <a:rPr lang="en-US" dirty="0"/>
              <a:t>Retired before January 2, 2013, regardless of age at retirement.</a:t>
            </a:r>
          </a:p>
          <a:p>
            <a:pPr lvl="1"/>
            <a:r>
              <a:rPr lang="en-US" dirty="0"/>
              <a:t>Retirement after age 62 (SCRS) or age 57 (PORS).</a:t>
            </a:r>
          </a:p>
          <a:p>
            <a:pPr lvl="1"/>
            <a:r>
              <a:rPr lang="en-US" dirty="0"/>
              <a:t>Compensation from certain public offices.</a:t>
            </a:r>
          </a:p>
          <a:p>
            <a:pPr lvl="1"/>
            <a:r>
              <a:rPr lang="en-US" dirty="0"/>
              <a:t>Compensation from certain critical needs positions in the school system.</a:t>
            </a:r>
          </a:p>
          <a:p>
            <a:pPr lvl="1"/>
            <a:r>
              <a:rPr lang="en-US" dirty="0"/>
              <a:t>Compensation when a PORS member who retired on or before December 31, 2017, returns to covered employment if he is a Class 1 law enforcement officer and returns to work with a public school district as a critical needs school resource officer.</a:t>
            </a:r>
          </a:p>
          <a:p>
            <a:pPr lvl="1"/>
            <a:r>
              <a:rPr lang="en-US" dirty="0"/>
              <a:t>SCRS and PORS members who return to covered employment to participate in the state's public health preparedness and response to the COVID-19 virus.</a:t>
            </a:r>
          </a:p>
        </p:txBody>
      </p:sp>
      <p:sp>
        <p:nvSpPr>
          <p:cNvPr id="4" name="Slide Number Placeholder 3"/>
          <p:cNvSpPr>
            <a:spLocks noGrp="1"/>
          </p:cNvSpPr>
          <p:nvPr>
            <p:ph type="sldNum" sz="quarter" idx="12"/>
          </p:nvPr>
        </p:nvSpPr>
        <p:spPr/>
        <p:txBody>
          <a:bodyPr/>
          <a:lstStyle/>
          <a:p>
            <a:fld id="{28024367-D536-4F59-B2ED-0E7825EDA9AF}" type="slidenum">
              <a:rPr lang="en-US" smtClean="0"/>
              <a:pPr/>
              <a:t>30</a:t>
            </a:fld>
            <a:endParaRPr lang="en-US" dirty="0"/>
          </a:p>
        </p:txBody>
      </p:sp>
    </p:spTree>
    <p:extLst>
      <p:ext uri="{BB962C8B-B14F-4D97-AF65-F5344CB8AC3E}">
        <p14:creationId xmlns:p14="http://schemas.microsoft.com/office/powerpoint/2010/main" val="330575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return-to-work considerations</a:t>
            </a:r>
            <a:endParaRPr lang="en-US" dirty="0"/>
          </a:p>
        </p:txBody>
      </p:sp>
      <p:sp>
        <p:nvSpPr>
          <p:cNvPr id="3" name="Content Placeholder 2"/>
          <p:cNvSpPr>
            <a:spLocks noGrp="1"/>
          </p:cNvSpPr>
          <p:nvPr>
            <p:ph idx="1"/>
          </p:nvPr>
        </p:nvSpPr>
        <p:spPr/>
        <p:txBody>
          <a:bodyPr/>
          <a:lstStyle/>
          <a:p>
            <a:r>
              <a:rPr lang="en-US"/>
              <a:t>Member must have a complete, bona fide termination from all covered employment to retire and begin receiving a monthly benefit.</a:t>
            </a:r>
          </a:p>
          <a:p>
            <a:r>
              <a:rPr lang="en-US"/>
              <a:t>If member returns to covered employment sooner than 30 consecutive calendar days after retirement, he is not eligible to receive his benefit until the separation requirements are satisfied.</a:t>
            </a:r>
          </a:p>
          <a:p>
            <a:r>
              <a:rPr lang="en-US"/>
              <a:t>If an employer fails to notify PEBA when it hires a retired member, the employer may be responsible for reimbursing the retirement systems for any benefits wrongly paid to the retired member.</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31</a:t>
            </a:fld>
            <a:endParaRPr lang="en-US" dirty="0"/>
          </a:p>
        </p:txBody>
      </p:sp>
    </p:spTree>
    <p:extLst>
      <p:ext uri="{BB962C8B-B14F-4D97-AF65-F5344CB8AC3E}">
        <p14:creationId xmlns:p14="http://schemas.microsoft.com/office/powerpoint/2010/main" val="118351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Pension reform in other states</a:t>
            </a:r>
            <a:endParaRPr lang="en-US" dirty="0"/>
          </a:p>
        </p:txBody>
      </p:sp>
      <p:sp>
        <p:nvSpPr>
          <p:cNvPr id="3" name="Content Placeholder 2"/>
          <p:cNvSpPr>
            <a:spLocks noGrp="1"/>
          </p:cNvSpPr>
          <p:nvPr>
            <p:ph idx="1"/>
          </p:nvPr>
        </p:nvSpPr>
        <p:spPr/>
        <p:txBody>
          <a:bodyPr/>
          <a:lstStyle/>
          <a:p>
            <a:r>
              <a:rPr lang="en-US" dirty="0"/>
              <a:t>Since 2009, nearly every state has passed reform to one or more of its pension plans.</a:t>
            </a:r>
          </a:p>
          <a:p>
            <a:r>
              <a:rPr lang="en-US" dirty="0"/>
              <a:t>Most common types of pension reform:</a:t>
            </a:r>
          </a:p>
          <a:p>
            <a:pPr lvl="1"/>
            <a:r>
              <a:rPr lang="en-US" dirty="0"/>
              <a:t>Employees are required to pay more.</a:t>
            </a:r>
          </a:p>
          <a:p>
            <a:pPr lvl="1"/>
            <a:r>
              <a:rPr lang="en-US" dirty="0"/>
              <a:t>Benefits are reduced.</a:t>
            </a:r>
          </a:p>
          <a:p>
            <a:pPr lvl="1"/>
            <a:r>
              <a:rPr lang="en-US" dirty="0"/>
              <a:t>Cost-of-living adjustments are reduced.</a:t>
            </a:r>
          </a:p>
          <a:p>
            <a:pPr lvl="1"/>
            <a:r>
              <a:rPr lang="en-US" dirty="0"/>
              <a:t>Employees are required to work longer.</a:t>
            </a:r>
          </a:p>
          <a:p>
            <a:pPr lvl="1"/>
            <a:r>
              <a:rPr lang="en-US" dirty="0"/>
              <a:t>Decision to retain traditional pension plan.</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32</a:t>
            </a:fld>
            <a:endParaRPr lang="en-US" dirty="0"/>
          </a:p>
        </p:txBody>
      </p:sp>
    </p:spTree>
    <p:extLst>
      <p:ext uri="{BB962C8B-B14F-4D97-AF65-F5344CB8AC3E}">
        <p14:creationId xmlns:p14="http://schemas.microsoft.com/office/powerpoint/2010/main" val="680320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0E2C8FDC-FAFE-418E-B16D-0C05766CB6A5}"/>
              </a:ext>
            </a:extLst>
          </p:cNvPr>
          <p:cNvSpPr>
            <a:spLocks noGrp="1"/>
          </p:cNvSpPr>
          <p:nvPr>
            <p:ph sz="half" idx="1"/>
          </p:nvPr>
        </p:nvSpPr>
        <p:spPr/>
        <p:txBody>
          <a:bodyPr/>
          <a:lstStyle/>
          <a:p>
            <a:pPr marL="0" indent="0">
              <a:buNone/>
            </a:pPr>
            <a:r>
              <a:rPr lang="en-US" dirty="0"/>
              <a:t>According to the National Association of State Retirement Administrators (NASRA), the median employer contribution rate was 14.7% of pay and the median employee contribution rate was 6.25% of pay for fiscal year 2019 for general employee and teacher plans that are also covered by Social Security.</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33</a:t>
            </a:fld>
            <a:endParaRPr lang="en-US" dirty="0"/>
          </a:p>
        </p:txBody>
      </p:sp>
      <p:sp>
        <p:nvSpPr>
          <p:cNvPr id="2" name="Title 1"/>
          <p:cNvSpPr>
            <a:spLocks noGrp="1"/>
          </p:cNvSpPr>
          <p:nvPr>
            <p:ph type="title"/>
          </p:nvPr>
        </p:nvSpPr>
        <p:spPr/>
        <p:txBody>
          <a:bodyPr>
            <a:normAutofit fontScale="90000"/>
          </a:bodyPr>
          <a:lstStyle/>
          <a:p>
            <a:r>
              <a:rPr lang="en-US"/>
              <a:t>Contribution rate comparison for general employee plans</a:t>
            </a:r>
            <a:endParaRPr lang="en-US" dirty="0"/>
          </a:p>
        </p:txBody>
      </p:sp>
      <p:sp>
        <p:nvSpPr>
          <p:cNvPr id="24" name="Rectangle 23">
            <a:extLst>
              <a:ext uri="{FF2B5EF4-FFF2-40B4-BE49-F238E27FC236}">
                <a16:creationId xmlns:a16="http://schemas.microsoft.com/office/drawing/2014/main" id="{D270F720-A25B-4FD3-AF67-BA5B38B739FA}"/>
              </a:ext>
            </a:extLst>
          </p:cNvPr>
          <p:cNvSpPr/>
          <p:nvPr/>
        </p:nvSpPr>
        <p:spPr>
          <a:xfrm>
            <a:off x="457198" y="5921740"/>
            <a:ext cx="4082283" cy="369332"/>
          </a:xfrm>
          <a:prstGeom prst="rect">
            <a:avLst/>
          </a:prstGeom>
        </p:spPr>
        <p:txBody>
          <a:bodyPr wrap="square">
            <a:spAutoFit/>
          </a:bodyPr>
          <a:lstStyle/>
          <a:p>
            <a:r>
              <a:rPr lang="en-US" altLang="en-US" sz="900" dirty="0">
                <a:solidFill>
                  <a:schemeClr val="tx2"/>
                </a:solidFill>
              </a:rPr>
              <a:t>National median contribution rates for fiscal year 2019 from NASRA, November 2020.</a:t>
            </a:r>
          </a:p>
        </p:txBody>
      </p:sp>
      <p:graphicFrame>
        <p:nvGraphicFramePr>
          <p:cNvPr id="15" name="Content Placeholder 14" descr="This is a chart. ">
            <a:extLst>
              <a:ext uri="{FF2B5EF4-FFF2-40B4-BE49-F238E27FC236}">
                <a16:creationId xmlns:a16="http://schemas.microsoft.com/office/drawing/2014/main" id="{AEC7E57D-6FD2-4F71-A8BA-CC548671C1D5}"/>
              </a:ext>
            </a:extLst>
          </p:cNvPr>
          <p:cNvGraphicFramePr>
            <a:graphicFrameLocks noGrp="1"/>
          </p:cNvGraphicFramePr>
          <p:nvPr>
            <p:ph sz="half" idx="2"/>
          </p:nvPr>
        </p:nvGraphicFramePr>
        <p:xfrm>
          <a:off x="4800600" y="1262063"/>
          <a:ext cx="38862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6686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0E2C8FDC-FAFE-418E-B16D-0C05766CB6A5}"/>
              </a:ext>
            </a:extLst>
          </p:cNvPr>
          <p:cNvSpPr>
            <a:spLocks noGrp="1"/>
          </p:cNvSpPr>
          <p:nvPr>
            <p:ph sz="half" idx="1"/>
          </p:nvPr>
        </p:nvSpPr>
        <p:spPr/>
        <p:txBody>
          <a:bodyPr/>
          <a:lstStyle/>
          <a:p>
            <a:pPr marL="0" indent="0">
              <a:buNone/>
            </a:pPr>
            <a:r>
              <a:rPr lang="en-US" dirty="0"/>
              <a:t>According to the National Association of State Retirement Administrators (NASRA), the median employer contribution rate was 21.7% of pay and the median employee contribution rate was 8% of pay for fiscal year 2018 for public safety plans that are also covered by Social Security.</a:t>
            </a:r>
          </a:p>
          <a:p>
            <a:endParaRPr lang="en-US" dirty="0"/>
          </a:p>
        </p:txBody>
      </p:sp>
      <p:graphicFrame>
        <p:nvGraphicFramePr>
          <p:cNvPr id="15" name="Content Placeholder 14" descr="This is a chart. ">
            <a:extLst>
              <a:ext uri="{FF2B5EF4-FFF2-40B4-BE49-F238E27FC236}">
                <a16:creationId xmlns:a16="http://schemas.microsoft.com/office/drawing/2014/main" id="{E3D58474-4E1D-4E02-8521-225D528E508F}"/>
              </a:ext>
            </a:extLst>
          </p:cNvPr>
          <p:cNvGraphicFramePr>
            <a:graphicFrameLocks noGrp="1"/>
          </p:cNvGraphicFramePr>
          <p:nvPr>
            <p:ph sz="half" idx="2"/>
          </p:nvPr>
        </p:nvGraphicFramePr>
        <p:xfrm>
          <a:off x="4800600" y="1262063"/>
          <a:ext cx="38862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8024367-D536-4F59-B2ED-0E7825EDA9AF}" type="slidenum">
              <a:rPr lang="en-US" smtClean="0"/>
              <a:pPr/>
              <a:t>34</a:t>
            </a:fld>
            <a:endParaRPr lang="en-US" dirty="0"/>
          </a:p>
        </p:txBody>
      </p:sp>
      <p:sp>
        <p:nvSpPr>
          <p:cNvPr id="2" name="Title 1"/>
          <p:cNvSpPr>
            <a:spLocks noGrp="1"/>
          </p:cNvSpPr>
          <p:nvPr>
            <p:ph type="title"/>
          </p:nvPr>
        </p:nvSpPr>
        <p:spPr/>
        <p:txBody>
          <a:bodyPr/>
          <a:lstStyle/>
          <a:p>
            <a:r>
              <a:rPr lang="en-US"/>
              <a:t>Contribution rate comparison for public safety plans</a:t>
            </a:r>
            <a:endParaRPr lang="en-US" dirty="0"/>
          </a:p>
        </p:txBody>
      </p:sp>
      <p:sp>
        <p:nvSpPr>
          <p:cNvPr id="24" name="Rectangle 23">
            <a:extLst>
              <a:ext uri="{FF2B5EF4-FFF2-40B4-BE49-F238E27FC236}">
                <a16:creationId xmlns:a16="http://schemas.microsoft.com/office/drawing/2014/main" id="{D270F720-A25B-4FD3-AF67-BA5B38B739FA}"/>
              </a:ext>
            </a:extLst>
          </p:cNvPr>
          <p:cNvSpPr/>
          <p:nvPr/>
        </p:nvSpPr>
        <p:spPr>
          <a:xfrm>
            <a:off x="457199" y="5783241"/>
            <a:ext cx="4114801" cy="507831"/>
          </a:xfrm>
          <a:prstGeom prst="rect">
            <a:avLst/>
          </a:prstGeom>
        </p:spPr>
        <p:txBody>
          <a:bodyPr wrap="square">
            <a:spAutoFit/>
          </a:bodyPr>
          <a:lstStyle/>
          <a:p>
            <a:r>
              <a:rPr lang="en-US" altLang="en-US" sz="900" dirty="0">
                <a:solidFill>
                  <a:schemeClr val="tx2"/>
                </a:solidFill>
              </a:rPr>
              <a:t>National median employee contribution rate for fiscal year 2018 from NASRA, December 2019. National median employee contribution rate for fiscal year 2018 from NASRA Issue Brief, September 2019.</a:t>
            </a:r>
          </a:p>
        </p:txBody>
      </p:sp>
    </p:spTree>
    <p:extLst>
      <p:ext uri="{BB962C8B-B14F-4D97-AF65-F5344CB8AC3E}">
        <p14:creationId xmlns:p14="http://schemas.microsoft.com/office/powerpoint/2010/main" val="3154902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200B-104C-4E7B-A01F-50635B5B5FF7}"/>
              </a:ext>
            </a:extLst>
          </p:cNvPr>
          <p:cNvSpPr>
            <a:spLocks noGrp="1"/>
          </p:cNvSpPr>
          <p:nvPr>
            <p:ph type="title"/>
          </p:nvPr>
        </p:nvSpPr>
        <p:spPr/>
        <p:txBody>
          <a:bodyPr/>
          <a:lstStyle/>
          <a:p>
            <a:r>
              <a:rPr lang="en-US"/>
              <a:t>Actuarial assumptions</a:t>
            </a:r>
            <a:endParaRPr lang="en-US" dirty="0"/>
          </a:p>
        </p:txBody>
      </p:sp>
      <p:sp>
        <p:nvSpPr>
          <p:cNvPr id="3" name="Content Placeholder 2">
            <a:extLst>
              <a:ext uri="{FF2B5EF4-FFF2-40B4-BE49-F238E27FC236}">
                <a16:creationId xmlns:a16="http://schemas.microsoft.com/office/drawing/2014/main" id="{4D54C9A8-8362-46AB-AC98-0358BD9B895C}"/>
              </a:ext>
            </a:extLst>
          </p:cNvPr>
          <p:cNvSpPr>
            <a:spLocks noGrp="1"/>
          </p:cNvSpPr>
          <p:nvPr>
            <p:ph idx="1"/>
          </p:nvPr>
        </p:nvSpPr>
        <p:spPr/>
        <p:txBody>
          <a:bodyPr>
            <a:normAutofit fontScale="77500" lnSpcReduction="20000"/>
          </a:bodyPr>
          <a:lstStyle/>
          <a:p>
            <a:pPr lvl="0"/>
            <a:r>
              <a:rPr lang="en-US" dirty="0"/>
              <a:t>The external consulting actuaries make assumptions about future experience regarding member experience and investment experience. These assumptions are reevaluated every four years during an experience study and are presented to the PEBA Board of Directors for review and adoption.</a:t>
            </a:r>
          </a:p>
          <a:p>
            <a:pPr lvl="0"/>
            <a:r>
              <a:rPr lang="en-US" dirty="0"/>
              <a:t>The most recent experience study was completed in spring 2020. Completing an experience study ensures assumptions stay reasonable according to the professional standards of the actuaries.</a:t>
            </a:r>
          </a:p>
          <a:p>
            <a:pPr lvl="0"/>
            <a:r>
              <a:rPr lang="en-US" dirty="0"/>
              <a:t>The plans assume they will earn 7.25% each year. The plans had a negative return of -1.58% in fiscal year 2020; therefore, the plans experienced an actuarial loss of -8.83% in fiscal year 2020.  </a:t>
            </a:r>
          </a:p>
          <a:p>
            <a:pPr lvl="1"/>
            <a:r>
              <a:rPr lang="en-US" dirty="0"/>
              <a:t>This does not mean the plans actually lost 8.83% in the investment market; it means that the plans didn’t earn as much as the actuarial assumptions estimated. </a:t>
            </a:r>
          </a:p>
          <a:p>
            <a:pPr lvl="1"/>
            <a:r>
              <a:rPr lang="en-US" dirty="0"/>
              <a:t>Because the plans are invested in financial markets, volatility of returns (variance in returns) is expected. However, the ups and downs are expected to even out over time.  </a:t>
            </a:r>
          </a:p>
          <a:p>
            <a:pPr lvl="1"/>
            <a:r>
              <a:rPr lang="en-US" dirty="0"/>
              <a:t>For example, in fiscal year 2018, the plans earned 7.82%, compared to the 7.25% assumption, which was an actuarial gain. </a:t>
            </a:r>
          </a:p>
          <a:p>
            <a:pPr lvl="1"/>
            <a:r>
              <a:rPr lang="en-US" dirty="0"/>
              <a:t>The actuarial valuations recognize both gains and losses over time to account for the expected volatility. This process is called “smoothing.”</a:t>
            </a:r>
          </a:p>
          <a:p>
            <a:r>
              <a:rPr lang="en-US" dirty="0"/>
              <a:t>In the recent experience study, GRS recommends decreasing the actuarial rate of return from 7.25% to 7% when the current statutory rate expires June 30, 2021.</a:t>
            </a:r>
          </a:p>
        </p:txBody>
      </p:sp>
      <p:sp>
        <p:nvSpPr>
          <p:cNvPr id="4" name="Slide Number Placeholder 3">
            <a:extLst>
              <a:ext uri="{FF2B5EF4-FFF2-40B4-BE49-F238E27FC236}">
                <a16:creationId xmlns:a16="http://schemas.microsoft.com/office/drawing/2014/main" id="{9C2CDDAF-3EDF-4E49-8F19-7124210EA140}"/>
              </a:ext>
            </a:extLst>
          </p:cNvPr>
          <p:cNvSpPr>
            <a:spLocks noGrp="1"/>
          </p:cNvSpPr>
          <p:nvPr>
            <p:ph type="sldNum" sz="quarter" idx="12"/>
          </p:nvPr>
        </p:nvSpPr>
        <p:spPr/>
        <p:txBody>
          <a:bodyPr/>
          <a:lstStyle/>
          <a:p>
            <a:fld id="{28024367-D536-4F59-B2ED-0E7825EDA9AF}" type="slidenum">
              <a:rPr lang="en-US" smtClean="0"/>
              <a:pPr/>
              <a:t>35</a:t>
            </a:fld>
            <a:endParaRPr lang="en-US" dirty="0"/>
          </a:p>
        </p:txBody>
      </p:sp>
    </p:spTree>
    <p:extLst>
      <p:ext uri="{BB962C8B-B14F-4D97-AF65-F5344CB8AC3E}">
        <p14:creationId xmlns:p14="http://schemas.microsoft.com/office/powerpoint/2010/main" val="3523872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36</a:t>
            </a:fld>
            <a:endParaRPr lang="en-US" dirty="0"/>
          </a:p>
        </p:txBody>
      </p:sp>
    </p:spTree>
    <p:extLst>
      <p:ext uri="{BB962C8B-B14F-4D97-AF65-F5344CB8AC3E}">
        <p14:creationId xmlns:p14="http://schemas.microsoft.com/office/powerpoint/2010/main" val="366935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Past pension reform</a:t>
            </a:r>
            <a:endParaRPr lang="en-US" dirty="0"/>
          </a:p>
        </p:txBody>
      </p:sp>
      <p:sp>
        <p:nvSpPr>
          <p:cNvPr id="6" name="Content Placeholder 5"/>
          <p:cNvSpPr>
            <a:spLocks noGrp="1"/>
          </p:cNvSpPr>
          <p:nvPr>
            <p:ph idx="1"/>
          </p:nvPr>
        </p:nvSpPr>
        <p:spPr/>
        <p:txBody>
          <a:bodyPr/>
          <a:lstStyle/>
          <a:p>
            <a:r>
              <a:rPr lang="en-US"/>
              <a:t>Benefit reform was done in 2012.</a:t>
            </a:r>
          </a:p>
          <a:p>
            <a:r>
              <a:rPr lang="en-US"/>
              <a:t>Funding reform was done in 2017.</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a:t>
            </a:fld>
            <a:endParaRPr lang="en-US" dirty="0"/>
          </a:p>
        </p:txBody>
      </p:sp>
    </p:spTree>
    <p:extLst>
      <p:ext uri="{BB962C8B-B14F-4D97-AF65-F5344CB8AC3E}">
        <p14:creationId xmlns:p14="http://schemas.microsoft.com/office/powerpoint/2010/main" val="98178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Act 278 of 2012</a:t>
            </a:r>
            <a:endParaRPr lang="en-US" dirty="0"/>
          </a:p>
        </p:txBody>
      </p:sp>
      <p:sp>
        <p:nvSpPr>
          <p:cNvPr id="6" name="Content Placeholder 5"/>
          <p:cNvSpPr>
            <a:spLocks noGrp="1"/>
          </p:cNvSpPr>
          <p:nvPr>
            <p:ph idx="1"/>
          </p:nvPr>
        </p:nvSpPr>
        <p:spPr/>
        <p:txBody>
          <a:bodyPr/>
          <a:lstStyle/>
          <a:p>
            <a:r>
              <a:rPr lang="en-US"/>
              <a:t>Created Class Three tier of membership in SCRS and PORS for newly hired employees with membership dates on or after July 1, 2012.</a:t>
            </a:r>
          </a:p>
          <a:p>
            <a:pPr lvl="1"/>
            <a:r>
              <a:rPr lang="en-US"/>
              <a:t>Increased service requirements for retirement with full benefits</a:t>
            </a:r>
          </a:p>
          <a:p>
            <a:pPr lvl="2"/>
            <a:r>
              <a:rPr lang="en-US"/>
              <a:t>Rule of 90 for SCRS; 27 years of service for PORS.</a:t>
            </a:r>
          </a:p>
          <a:p>
            <a:pPr lvl="2"/>
            <a:r>
              <a:rPr lang="en-US"/>
              <a:t>Age-based retirement requirements were unchanged.</a:t>
            </a:r>
          </a:p>
          <a:p>
            <a:pPr lvl="1"/>
            <a:r>
              <a:rPr lang="en-US"/>
              <a:t>Increased vesting period from five years to eight years.</a:t>
            </a:r>
          </a:p>
          <a:p>
            <a:pPr lvl="1"/>
            <a:r>
              <a:rPr lang="en-US"/>
              <a:t>Changed average final compensation calculations from 12 quarters of highest earnable compensation to 20 quarters.</a:t>
            </a:r>
          </a:p>
          <a:p>
            <a:pPr lvl="1"/>
            <a:r>
              <a:rPr lang="en-US"/>
              <a:t>Removed credit for unused annual and sick leave at retirement from benefit calculations.</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5</a:t>
            </a:fld>
            <a:endParaRPr lang="en-US" dirty="0"/>
          </a:p>
        </p:txBody>
      </p:sp>
    </p:spTree>
    <p:extLst>
      <p:ext uri="{BB962C8B-B14F-4D97-AF65-F5344CB8AC3E}">
        <p14:creationId xmlns:p14="http://schemas.microsoft.com/office/powerpoint/2010/main" val="245357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 278 of 2012</a:t>
            </a:r>
            <a:endParaRPr lang="en-US" dirty="0"/>
          </a:p>
        </p:txBody>
      </p:sp>
      <p:sp>
        <p:nvSpPr>
          <p:cNvPr id="3" name="Content Placeholder 2"/>
          <p:cNvSpPr>
            <a:spLocks noGrp="1"/>
          </p:cNvSpPr>
          <p:nvPr>
            <p:ph idx="1"/>
          </p:nvPr>
        </p:nvSpPr>
        <p:spPr/>
        <p:txBody>
          <a:bodyPr/>
          <a:lstStyle/>
          <a:p>
            <a:r>
              <a:rPr lang="en-US"/>
              <a:t>Changes affecting Class Two and Three members:</a:t>
            </a:r>
          </a:p>
          <a:p>
            <a:pPr lvl="1"/>
            <a:r>
              <a:rPr lang="en-US"/>
              <a:t>Closed TERI program effective June 30, 2018.</a:t>
            </a:r>
          </a:p>
          <a:p>
            <a:pPr lvl="1"/>
            <a:r>
              <a:rPr lang="en-US"/>
              <a:t>Changed cost of service purchase to be actuarially neutral.</a:t>
            </a:r>
          </a:p>
          <a:p>
            <a:pPr lvl="1"/>
            <a:r>
              <a:rPr lang="en-US"/>
              <a:t>Excluded pay for non-mandatory overtime from SCRS earnable compensation.</a:t>
            </a:r>
          </a:p>
          <a:p>
            <a:pPr lvl="1"/>
            <a:r>
              <a:rPr lang="en-US"/>
              <a:t>Changed eligibility for SCRS disability retirement.</a:t>
            </a:r>
          </a:p>
          <a:p>
            <a:pPr lvl="1"/>
            <a:r>
              <a:rPr lang="en-US"/>
              <a:t>Eliminated interest on inactive accounts.</a:t>
            </a:r>
          </a:p>
          <a:p>
            <a:pPr lvl="1"/>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6</a:t>
            </a:fld>
            <a:endParaRPr lang="en-US" dirty="0"/>
          </a:p>
        </p:txBody>
      </p:sp>
    </p:spTree>
    <p:extLst>
      <p:ext uri="{BB962C8B-B14F-4D97-AF65-F5344CB8AC3E}">
        <p14:creationId xmlns:p14="http://schemas.microsoft.com/office/powerpoint/2010/main" val="3318644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 278 of 2012</a:t>
            </a:r>
            <a:endParaRPr lang="en-US" dirty="0"/>
          </a:p>
        </p:txBody>
      </p:sp>
      <p:sp>
        <p:nvSpPr>
          <p:cNvPr id="3" name="Content Placeholder 2"/>
          <p:cNvSpPr>
            <a:spLocks noGrp="1"/>
          </p:cNvSpPr>
          <p:nvPr>
            <p:ph idx="1"/>
          </p:nvPr>
        </p:nvSpPr>
        <p:spPr/>
        <p:txBody>
          <a:bodyPr/>
          <a:lstStyle/>
          <a:p>
            <a:r>
              <a:rPr lang="en-US"/>
              <a:t>Changes affecting retirees:</a:t>
            </a:r>
          </a:p>
          <a:p>
            <a:pPr lvl="1"/>
            <a:r>
              <a:rPr lang="en-US"/>
              <a:t>Limited annual benefit adjustment, formally referred to as a COLA, to 1 percent up to a maximum of $500 annually.</a:t>
            </a:r>
          </a:p>
          <a:p>
            <a:pPr lvl="1"/>
            <a:r>
              <a:rPr lang="en-US"/>
              <a:t>Added $10,000 earnings limit for members who retired after January 1, 2013, and return to work for a covered employer, unless the member was over age 62 (SCRS) or age 57 (PORS) at retirement.</a:t>
            </a:r>
          </a:p>
          <a:p>
            <a:pPr lvl="2"/>
            <a:r>
              <a:rPr lang="en-US"/>
              <a:t>Other exceptions to the earnings limitation include compensation from certain elected and appointed offices and for certain critical needs positions in public schools.</a:t>
            </a:r>
          </a:p>
          <a:p>
            <a:r>
              <a:rPr lang="en-US"/>
              <a:t>Closed GARS to newly elected officials after the general election of 2012; new members may join SCRS or State ORP.</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80127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Retirement System Funding and Administration Act of 2017</a:t>
            </a:r>
          </a:p>
        </p:txBody>
      </p:sp>
      <p:sp>
        <p:nvSpPr>
          <p:cNvPr id="3" name="Content Placeholder 2"/>
          <p:cNvSpPr>
            <a:spLocks noGrp="1"/>
          </p:cNvSpPr>
          <p:nvPr>
            <p:ph idx="1"/>
          </p:nvPr>
        </p:nvSpPr>
        <p:spPr/>
        <p:txBody>
          <a:bodyPr/>
          <a:lstStyle/>
          <a:p>
            <a:r>
              <a:rPr lang="en-US"/>
              <a:t>Legislation did not change the benefits provided to members of the Retirement Systems.</a:t>
            </a:r>
          </a:p>
          <a:p>
            <a:r>
              <a:rPr lang="en-US"/>
              <a:t>Goal of the legislation was to pay down the unfunded liability faster by:</a:t>
            </a:r>
          </a:p>
          <a:p>
            <a:pPr lvl="1"/>
            <a:r>
              <a:rPr lang="en-US"/>
              <a:t>Reducing the funding period;</a:t>
            </a:r>
          </a:p>
          <a:p>
            <a:pPr lvl="1"/>
            <a:r>
              <a:rPr lang="en-US"/>
              <a:t>Increasing contribution rates; and </a:t>
            </a:r>
          </a:p>
          <a:p>
            <a:pPr lvl="1"/>
            <a:r>
              <a:rPr lang="en-US"/>
              <a:t>Decreasing the negative amortization.</a:t>
            </a:r>
          </a:p>
          <a:p>
            <a:r>
              <a:rPr lang="en-US"/>
              <a:t>Decreased the assumed rate of return from 7.5 percent to 7.25 percent effective July 1, 2017.</a:t>
            </a:r>
          </a:p>
          <a:p>
            <a:pPr lvl="1"/>
            <a:r>
              <a:rPr lang="en-US"/>
              <a:t>Rate will remain in effect through July 1, 2021, at which time a new rate will be set by the General Assembly.</a:t>
            </a:r>
          </a:p>
          <a:p>
            <a:pPr lvl="1"/>
            <a:r>
              <a:rPr lang="en-US"/>
              <a:t>PEBA provides a proposed rate based upon a recommendation from the systems actuary and in consultation with RSIC.</a:t>
            </a:r>
          </a:p>
          <a:p>
            <a:pPr lvl="1"/>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8</a:t>
            </a:fld>
            <a:endParaRPr lang="en-US" dirty="0"/>
          </a:p>
        </p:txBody>
      </p:sp>
    </p:spTree>
    <p:extLst>
      <p:ext uri="{BB962C8B-B14F-4D97-AF65-F5344CB8AC3E}">
        <p14:creationId xmlns:p14="http://schemas.microsoft.com/office/powerpoint/2010/main" val="412399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Retirement System Funding and Administration Act of 2017</a:t>
            </a:r>
          </a:p>
        </p:txBody>
      </p:sp>
      <p:sp>
        <p:nvSpPr>
          <p:cNvPr id="3" name="Content Placeholder 2"/>
          <p:cNvSpPr>
            <a:spLocks noGrp="1"/>
          </p:cNvSpPr>
          <p:nvPr>
            <p:ph idx="1"/>
          </p:nvPr>
        </p:nvSpPr>
        <p:spPr/>
        <p:txBody>
          <a:bodyPr/>
          <a:lstStyle/>
          <a:p>
            <a:r>
              <a:rPr lang="en-US" dirty="0"/>
              <a:t>Changed employee and employer contribution rates effective July 1, 2017.</a:t>
            </a:r>
          </a:p>
          <a:p>
            <a:pPr lvl="1"/>
            <a:r>
              <a:rPr lang="en-US" dirty="0"/>
              <a:t>SCRS employee rate was increased to and capped at 9 percent. </a:t>
            </a:r>
          </a:p>
          <a:p>
            <a:pPr lvl="1"/>
            <a:r>
              <a:rPr lang="en-US" dirty="0"/>
              <a:t>PORS employee rate was increased to and capped at 9.75 percent.</a:t>
            </a:r>
          </a:p>
          <a:p>
            <a:pPr lvl="1"/>
            <a:r>
              <a:rPr lang="en-US" dirty="0"/>
              <a:t>Employer rates for SCRS and PORS increased by 2 percent. A schedule of rates includes additional 1 percent increases annually through July 1, 2022.</a:t>
            </a:r>
          </a:p>
          <a:p>
            <a:pPr lvl="1"/>
            <a:r>
              <a:rPr lang="en-US" dirty="0"/>
              <a:t>The General Assembly provided funding in fiscal years 2018, 2019,  2020 and 2021 for credits towards employer contributions for most employers participating in SCRS and PORS. </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9</a:t>
            </a:fld>
            <a:endParaRPr lang="en-US" dirty="0"/>
          </a:p>
        </p:txBody>
      </p:sp>
    </p:spTree>
    <p:extLst>
      <p:ext uri="{BB962C8B-B14F-4D97-AF65-F5344CB8AC3E}">
        <p14:creationId xmlns:p14="http://schemas.microsoft.com/office/powerpoint/2010/main" val="3463018806"/>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125F535-B507-408F-B18E-20481F65EC78}" vid="{80B74D86-8336-4E48-8813-A856C2375C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BA">
    <a:dk1>
      <a:srgbClr val="1260A7"/>
    </a:dk1>
    <a:lt1>
      <a:srgbClr val="FFFFFF"/>
    </a:lt1>
    <a:dk2>
      <a:srgbClr val="000000"/>
    </a:dk2>
    <a:lt2>
      <a:srgbClr val="B2B2B2"/>
    </a:lt2>
    <a:accent1>
      <a:srgbClr val="A50000"/>
    </a:accent1>
    <a:accent2>
      <a:srgbClr val="063A68"/>
    </a:accent2>
    <a:accent3>
      <a:srgbClr val="A0B810"/>
    </a:accent3>
    <a:accent4>
      <a:srgbClr val="0087B0"/>
    </a:accent4>
    <a:accent5>
      <a:srgbClr val="FFD543"/>
    </a:accent5>
    <a:accent6>
      <a:srgbClr val="B1A194"/>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EBA">
    <a:dk1>
      <a:srgbClr val="1260A7"/>
    </a:dk1>
    <a:lt1>
      <a:srgbClr val="FFFFFF"/>
    </a:lt1>
    <a:dk2>
      <a:srgbClr val="000000"/>
    </a:dk2>
    <a:lt2>
      <a:srgbClr val="B2B2B2"/>
    </a:lt2>
    <a:accent1>
      <a:srgbClr val="A50000"/>
    </a:accent1>
    <a:accent2>
      <a:srgbClr val="063A68"/>
    </a:accent2>
    <a:accent3>
      <a:srgbClr val="A0B810"/>
    </a:accent3>
    <a:accent4>
      <a:srgbClr val="0087B0"/>
    </a:accent4>
    <a:accent5>
      <a:srgbClr val="FFD543"/>
    </a:accent5>
    <a:accent6>
      <a:srgbClr val="B1A194"/>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Template>
  <TotalTime>704</TotalTime>
  <Words>3418</Words>
  <Application>Microsoft Office PowerPoint</Application>
  <PresentationFormat>On-screen Show (4:3)</PresentationFormat>
  <Paragraphs>441</Paragraphs>
  <Slides>36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Calibri Light</vt:lpstr>
      <vt:lpstr>Century Gothic</vt:lpstr>
      <vt:lpstr>Franklin Gothic Demi</vt:lpstr>
      <vt:lpstr>Symbol</vt:lpstr>
      <vt:lpstr>Times New Roman</vt:lpstr>
      <vt:lpstr>Tw Cen MT Condensed</vt:lpstr>
      <vt:lpstr>Office Theme</vt:lpstr>
      <vt:lpstr>Retirement Systems update</vt:lpstr>
      <vt:lpstr>Roles in managing the Systems</vt:lpstr>
      <vt:lpstr>PEBA’s retirement plans </vt:lpstr>
      <vt:lpstr>Past pension reform</vt:lpstr>
      <vt:lpstr>Act 278 of 2012</vt:lpstr>
      <vt:lpstr>Act 278 of 2012</vt:lpstr>
      <vt:lpstr>Act 278 of 2012</vt:lpstr>
      <vt:lpstr>Retirement System Funding and Administration Act of 2017</vt:lpstr>
      <vt:lpstr>Retirement System Funding and Administration Act of 2017</vt:lpstr>
      <vt:lpstr>Retirement System Funding and Administration Act of 2017</vt:lpstr>
      <vt:lpstr>Summary of July 1, 2020, SCRS and PORS valuation results </vt:lpstr>
      <vt:lpstr>SCRS unfunded liability as of June 30, 2020</vt:lpstr>
      <vt:lpstr>SCRS contribution schedule set by Retirement System Funding and Administration Act of 2017</vt:lpstr>
      <vt:lpstr>PORS contribution schedule set by Retirement System Funding and Administration Act of 2017</vt:lpstr>
      <vt:lpstr>Effects of 2017 legislation on SCRS</vt:lpstr>
      <vt:lpstr>Test comparing multiple outcomes over different time horizons</vt:lpstr>
      <vt:lpstr>SCRS projected contribution rates for legislative decision making (Scenario 5b)</vt:lpstr>
      <vt:lpstr>PORS projected contribution rates for legislative decision making (Scenario 5b)</vt:lpstr>
      <vt:lpstr>Potential solutions for SCRS funding concerns</vt:lpstr>
      <vt:lpstr>Plan design change options </vt:lpstr>
      <vt:lpstr>Plan design change options</vt:lpstr>
      <vt:lpstr>Other considerations</vt:lpstr>
      <vt:lpstr>FY 2020 total annual compensation by employer type for SCRS</vt:lpstr>
      <vt:lpstr>Contributions effective July 1, 2020</vt:lpstr>
      <vt:lpstr>PowerPoint Presentation</vt:lpstr>
      <vt:lpstr>PowerPoint Presentation</vt:lpstr>
      <vt:lpstr>What is the earnings limitation?</vt:lpstr>
      <vt:lpstr>What is the earnings limitation?</vt:lpstr>
      <vt:lpstr>Earnings limitation</vt:lpstr>
      <vt:lpstr>To whom does the earnings limitation apply?</vt:lpstr>
      <vt:lpstr>Other return-to-work considerations</vt:lpstr>
      <vt:lpstr>Pension reform in other states</vt:lpstr>
      <vt:lpstr>Contribution rate comparison for general employee plans</vt:lpstr>
      <vt:lpstr>Contribution rate comparison for public safety plans</vt:lpstr>
      <vt:lpstr>Actuarial assumptions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Mary Rogers</cp:lastModifiedBy>
  <cp:revision>75</cp:revision>
  <cp:lastPrinted>2021-03-29T20:34:30Z</cp:lastPrinted>
  <dcterms:created xsi:type="dcterms:W3CDTF">2020-01-06T15:01:11Z</dcterms:created>
  <dcterms:modified xsi:type="dcterms:W3CDTF">2021-03-29T20:36:18Z</dcterms:modified>
</cp:coreProperties>
</file>